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256" r:id="rId2"/>
    <p:sldId id="258" r:id="rId3"/>
    <p:sldId id="261" r:id="rId4"/>
    <p:sldId id="259" r:id="rId5"/>
    <p:sldId id="268" r:id="rId6"/>
    <p:sldId id="262" r:id="rId7"/>
    <p:sldId id="264" r:id="rId8"/>
    <p:sldId id="269" r:id="rId9"/>
    <p:sldId id="270" r:id="rId10"/>
    <p:sldId id="271" r:id="rId11"/>
    <p:sldId id="273" r:id="rId12"/>
    <p:sldId id="265" r:id="rId13"/>
    <p:sldId id="274" r:id="rId14"/>
    <p:sldId id="275" r:id="rId15"/>
    <p:sldId id="276" r:id="rId16"/>
    <p:sldId id="277" r:id="rId17"/>
    <p:sldId id="278" r:id="rId18"/>
    <p:sldId id="281" r:id="rId19"/>
    <p:sldId id="282" r:id="rId20"/>
    <p:sldId id="283" r:id="rId21"/>
    <p:sldId id="266" r:id="rId22"/>
    <p:sldId id="279" r:id="rId23"/>
    <p:sldId id="287" r:id="rId24"/>
    <p:sldId id="290" r:id="rId25"/>
    <p:sldId id="291" r:id="rId26"/>
    <p:sldId id="292" r:id="rId27"/>
    <p:sldId id="289" r:id="rId28"/>
    <p:sldId id="267" r:id="rId29"/>
    <p:sldId id="280" r:id="rId30"/>
    <p:sldId id="288" r:id="rId31"/>
    <p:sldId id="285" r:id="rId32"/>
    <p:sldId id="286" r:id="rId33"/>
    <p:sldId id="260" r:id="rId34"/>
    <p:sldId id="263"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7" autoAdjust="0"/>
    <p:restoredTop sz="94660"/>
  </p:normalViewPr>
  <p:slideViewPr>
    <p:cSldViewPr snapToGrid="0">
      <p:cViewPr varScale="1">
        <p:scale>
          <a:sx n="87" d="100"/>
          <a:sy n="87" d="100"/>
        </p:scale>
        <p:origin x="614" y="48"/>
      </p:cViewPr>
      <p:guideLst/>
    </p:cSldViewPr>
  </p:slideViewPr>
  <p:notesTextViewPr>
    <p:cViewPr>
      <p:scale>
        <a:sx n="1" d="1"/>
        <a:sy n="1" d="1"/>
      </p:scale>
      <p:origin x="0" y="0"/>
    </p:cViewPr>
  </p:notesText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878D8E-DDFA-4F7F-9B19-EEC3FD8BF6D6}" type="datetimeFigureOut">
              <a:rPr lang="ko-KR" altLang="en-US" smtClean="0"/>
              <a:t>2019-06-28</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3F53D9-ECDC-4D1A-A20F-F0D3E451F7E2}" type="slidenum">
              <a:rPr lang="ko-KR" altLang="en-US" smtClean="0"/>
              <a:t>‹#›</a:t>
            </a:fld>
            <a:endParaRPr lang="ko-KR" altLang="en-US"/>
          </a:p>
        </p:txBody>
      </p:sp>
    </p:spTree>
    <p:extLst>
      <p:ext uri="{BB962C8B-B14F-4D97-AF65-F5344CB8AC3E}">
        <p14:creationId xmlns:p14="http://schemas.microsoft.com/office/powerpoint/2010/main" val="1091741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D6526-E754-4605-9316-750DB703BE91}" type="datetimeFigureOut">
              <a:rPr lang="ko-KR" altLang="en-US" smtClean="0"/>
              <a:t>2019-06-28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EF9E1-B601-456F-A495-133B626E2E97}" type="slidenum">
              <a:rPr lang="ko-KR" altLang="en-US" smtClean="0"/>
              <a:t>‹#›</a:t>
            </a:fld>
            <a:endParaRPr lang="ko-KR" altLang="en-US"/>
          </a:p>
        </p:txBody>
      </p:sp>
    </p:spTree>
    <p:extLst>
      <p:ext uri="{BB962C8B-B14F-4D97-AF65-F5344CB8AC3E}">
        <p14:creationId xmlns:p14="http://schemas.microsoft.com/office/powerpoint/2010/main" val="83970915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37961814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4534635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10069040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직사각형 6"/>
          <p:cNvSpPr/>
          <p:nvPr userDrawn="1"/>
        </p:nvSpPr>
        <p:spPr>
          <a:xfrm>
            <a:off x="0" y="6473952"/>
            <a:ext cx="12192000" cy="384048"/>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userDrawn="1"/>
        </p:nvSpPr>
        <p:spPr>
          <a:xfrm>
            <a:off x="11645055" y="6433969"/>
            <a:ext cx="546945" cy="461665"/>
          </a:xfrm>
          <a:prstGeom prst="rect">
            <a:avLst/>
          </a:prstGeom>
          <a:noFill/>
        </p:spPr>
        <p:txBody>
          <a:bodyPr wrap="none" rtlCol="0">
            <a:spAutoFit/>
          </a:bodyPr>
          <a:lstStyle/>
          <a:p>
            <a:fld id="{87D5ED6D-E398-4A9B-AA97-2B7737EF1A52}" type="slidenum">
              <a:rPr lang="en-US" altLang="ko-KR" sz="2400" smtClean="0">
                <a:solidFill>
                  <a:schemeClr val="bg1"/>
                </a:solidFill>
              </a:rPr>
              <a:t>‹#›</a:t>
            </a:fld>
            <a:endParaRPr lang="ko-KR" altLang="en-US" sz="2400">
              <a:solidFill>
                <a:schemeClr val="bg1"/>
              </a:solidFill>
            </a:endParaRPr>
          </a:p>
        </p:txBody>
      </p:sp>
      <p:pic>
        <p:nvPicPr>
          <p:cNvPr id="14" name="그림 13"/>
          <p:cNvPicPr>
            <a:picLocks noChangeAspect="1"/>
          </p:cNvPicPr>
          <p:nvPr userDrawn="1"/>
        </p:nvPicPr>
        <p:blipFill>
          <a:blip r:embed="rId2"/>
          <a:stretch>
            <a:fillRect/>
          </a:stretch>
        </p:blipFill>
        <p:spPr>
          <a:xfrm>
            <a:off x="394189" y="6471604"/>
            <a:ext cx="2305050" cy="386396"/>
          </a:xfrm>
          <a:prstGeom prst="rect">
            <a:avLst/>
          </a:prstGeom>
        </p:spPr>
      </p:pic>
    </p:spTree>
    <p:extLst>
      <p:ext uri="{BB962C8B-B14F-4D97-AF65-F5344CB8AC3E}">
        <p14:creationId xmlns:p14="http://schemas.microsoft.com/office/powerpoint/2010/main" val="2808615635"/>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4179062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34987379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809410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16312876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6042396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34844291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1B3C8024-B1D6-4522-A5F5-7F0E4E8E5790}" type="datetimeFigureOut">
              <a:rPr lang="ko-KR" altLang="en-US" smtClean="0"/>
              <a:t>2019-06-28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39236397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C8024-B1D6-4522-A5F5-7F0E4E8E5790}" type="datetimeFigureOut">
              <a:rPr lang="ko-KR" altLang="en-US" smtClean="0"/>
              <a:t>2019-06-28</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AC59E-D0DD-4BA5-B683-5083A6E63C71}" type="slidenum">
              <a:rPr lang="ko-KR" altLang="en-US" smtClean="0"/>
              <a:t>‹#›</a:t>
            </a:fld>
            <a:endParaRPr lang="ko-KR" altLang="en-US"/>
          </a:p>
        </p:txBody>
      </p:sp>
    </p:spTree>
    <p:extLst>
      <p:ext uri="{BB962C8B-B14F-4D97-AF65-F5344CB8AC3E}">
        <p14:creationId xmlns:p14="http://schemas.microsoft.com/office/powerpoint/2010/main" val="2957573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13556" y="1122363"/>
            <a:ext cx="9144000" cy="2387600"/>
          </a:xfrm>
        </p:spPr>
        <p:txBody>
          <a:bodyPr/>
          <a:lstStyle/>
          <a:p>
            <a:r>
              <a:rPr lang="ko-KR" altLang="en-US" sz="4400" smtClean="0"/>
              <a:t>스마트 컨트랙트를 활용한 신뢰받는 주유소 시스템</a:t>
            </a:r>
            <a:endParaRPr lang="ko-KR" altLang="en-US"/>
          </a:p>
        </p:txBody>
      </p:sp>
      <p:sp>
        <p:nvSpPr>
          <p:cNvPr id="3" name="부제목 2"/>
          <p:cNvSpPr>
            <a:spLocks noGrp="1"/>
          </p:cNvSpPr>
          <p:nvPr>
            <p:ph type="subTitle" idx="1"/>
          </p:nvPr>
        </p:nvSpPr>
        <p:spPr>
          <a:xfrm>
            <a:off x="2513556" y="3602038"/>
            <a:ext cx="9144000" cy="1655762"/>
          </a:xfrm>
        </p:spPr>
        <p:txBody>
          <a:bodyPr>
            <a:normAutofit/>
          </a:bodyPr>
          <a:lstStyle/>
          <a:p>
            <a:r>
              <a:rPr lang="en-US" altLang="ko-KR" sz="3200" smtClean="0"/>
              <a:t>DESMO</a:t>
            </a:r>
            <a:endParaRPr lang="ko-KR" altLang="en-US" sz="3200"/>
          </a:p>
        </p:txBody>
      </p:sp>
      <p:pic>
        <p:nvPicPr>
          <p:cNvPr id="4" name="그림 3"/>
          <p:cNvPicPr>
            <a:picLocks noChangeAspect="1"/>
          </p:cNvPicPr>
          <p:nvPr/>
        </p:nvPicPr>
        <p:blipFill>
          <a:blip r:embed="rId2"/>
          <a:stretch>
            <a:fillRect/>
          </a:stretch>
        </p:blipFill>
        <p:spPr>
          <a:xfrm>
            <a:off x="8896350" y="6305550"/>
            <a:ext cx="3295650" cy="552450"/>
          </a:xfrm>
          <a:prstGeom prst="rect">
            <a:avLst/>
          </a:prstGeom>
        </p:spPr>
      </p:pic>
      <p:sp>
        <p:nvSpPr>
          <p:cNvPr id="5" name="직사각형 4"/>
          <p:cNvSpPr/>
          <p:nvPr/>
        </p:nvSpPr>
        <p:spPr>
          <a:xfrm>
            <a:off x="751605" y="0"/>
            <a:ext cx="1240033" cy="4440115"/>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191" y="6305550"/>
            <a:ext cx="2461365" cy="523220"/>
          </a:xfrm>
          <a:prstGeom prst="rect">
            <a:avLst/>
          </a:prstGeom>
          <a:noFill/>
        </p:spPr>
        <p:txBody>
          <a:bodyPr wrap="square" rtlCol="0">
            <a:spAutoFit/>
          </a:bodyPr>
          <a:lstStyle/>
          <a:p>
            <a:pPr algn="ctr"/>
            <a:r>
              <a:rPr lang="en-US" altLang="ko-KR" sz="2800" b="1" smtClean="0">
                <a:solidFill>
                  <a:schemeClr val="bg1">
                    <a:lumMod val="65000"/>
                  </a:schemeClr>
                </a:solidFill>
              </a:rPr>
              <a:t>TEAM DESMO</a:t>
            </a:r>
            <a:endParaRPr lang="ko-KR" altLang="en-US" sz="2800" b="1">
              <a:solidFill>
                <a:schemeClr val="bg1">
                  <a:lumMod val="65000"/>
                </a:schemeClr>
              </a:solidFill>
            </a:endParaRPr>
          </a:p>
        </p:txBody>
      </p:sp>
    </p:spTree>
    <p:extLst>
      <p:ext uri="{BB962C8B-B14F-4D97-AF65-F5344CB8AC3E}">
        <p14:creationId xmlns:p14="http://schemas.microsoft.com/office/powerpoint/2010/main" val="1274867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574851" y="4947914"/>
            <a:ext cx="7042298" cy="1105289"/>
            <a:chOff x="2425456" y="4312919"/>
            <a:chExt cx="7042298" cy="1105289"/>
          </a:xfrm>
        </p:grpSpPr>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2425456" y="4312919"/>
              <a:ext cx="2226458" cy="1105289"/>
            </a:xfrm>
            <a:prstGeom prst="rect">
              <a:avLst/>
            </a:prstGeom>
          </p:spPr>
        </p:pic>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833376" y="4312919"/>
              <a:ext cx="2226458" cy="1105289"/>
            </a:xfrm>
            <a:prstGeom prst="rect">
              <a:avLst/>
            </a:prstGeom>
          </p:spPr>
        </p:pic>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7241296" y="4312919"/>
              <a:ext cx="2226458" cy="1105289"/>
            </a:xfrm>
            <a:prstGeom prst="rect">
              <a:avLst/>
            </a:prstGeom>
          </p:spPr>
        </p:pic>
      </p:grpSp>
      <p:grpSp>
        <p:nvGrpSpPr>
          <p:cNvPr id="3" name="그룹 2"/>
          <p:cNvGrpSpPr/>
          <p:nvPr/>
        </p:nvGrpSpPr>
        <p:grpSpPr>
          <a:xfrm>
            <a:off x="2574851" y="1286708"/>
            <a:ext cx="5908328" cy="3411234"/>
            <a:chOff x="2574851" y="1286708"/>
            <a:chExt cx="5908328" cy="3411234"/>
          </a:xfrm>
        </p:grpSpPr>
        <p:pic>
          <p:nvPicPr>
            <p:cNvPr id="8" name="Image" descr="Image"/>
            <p:cNvPicPr>
              <a:picLocks noChangeAspect="1"/>
            </p:cNvPicPr>
            <p:nvPr/>
          </p:nvPicPr>
          <p:blipFill>
            <a:blip r:embed="rId3">
              <a:extLst/>
            </a:blip>
            <a:stretch>
              <a:fillRect/>
            </a:stretch>
          </p:blipFill>
          <p:spPr>
            <a:xfrm>
              <a:off x="4301503" y="1286708"/>
              <a:ext cx="681268" cy="653270"/>
            </a:xfrm>
            <a:prstGeom prst="rect">
              <a:avLst/>
            </a:prstGeom>
            <a:ln w="12700">
              <a:noFill/>
              <a:miter lim="400000"/>
            </a:ln>
          </p:spPr>
        </p:pic>
        <p:pic>
          <p:nvPicPr>
            <p:cNvPr id="11" name="Image" descr="Image"/>
            <p:cNvPicPr>
              <a:picLocks noChangeAspect="1"/>
            </p:cNvPicPr>
            <p:nvPr/>
          </p:nvPicPr>
          <p:blipFill>
            <a:blip r:embed="rId3">
              <a:extLst/>
            </a:blip>
            <a:stretch>
              <a:fillRect/>
            </a:stretch>
          </p:blipFill>
          <p:spPr>
            <a:xfrm>
              <a:off x="5755366" y="1286708"/>
              <a:ext cx="681268" cy="653270"/>
            </a:xfrm>
            <a:prstGeom prst="rect">
              <a:avLst/>
            </a:prstGeom>
            <a:ln w="12700">
              <a:noFill/>
              <a:miter lim="400000"/>
            </a:ln>
          </p:spPr>
        </p:pic>
        <p:pic>
          <p:nvPicPr>
            <p:cNvPr id="12" name="Image" descr="Image"/>
            <p:cNvPicPr>
              <a:picLocks noChangeAspect="1"/>
            </p:cNvPicPr>
            <p:nvPr/>
          </p:nvPicPr>
          <p:blipFill>
            <a:blip r:embed="rId3">
              <a:extLst/>
            </a:blip>
            <a:stretch>
              <a:fillRect/>
            </a:stretch>
          </p:blipFill>
          <p:spPr>
            <a:xfrm>
              <a:off x="7094364" y="1286708"/>
              <a:ext cx="681268" cy="653270"/>
            </a:xfrm>
            <a:prstGeom prst="rect">
              <a:avLst/>
            </a:prstGeom>
            <a:ln w="12700">
              <a:noFill/>
              <a:miter lim="400000"/>
            </a:ln>
          </p:spPr>
        </p:pic>
        <p:sp>
          <p:nvSpPr>
            <p:cNvPr id="13" name="주유소 노드"/>
            <p:cNvSpPr txBox="1"/>
            <p:nvPr/>
          </p:nvSpPr>
          <p:spPr>
            <a:xfrm>
              <a:off x="2574851" y="4226018"/>
              <a:ext cx="1996727" cy="4719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pPr algn="ctr"/>
              <a:r>
                <a:rPr sz="2400" b="1" smtClean="0">
                  <a:solidFill>
                    <a:schemeClr val="tx1"/>
                  </a:solidFill>
                </a:rPr>
                <a:t>주유소</a:t>
              </a:r>
              <a:endParaRPr sz="2400" b="1" dirty="0">
                <a:solidFill>
                  <a:schemeClr val="tx1"/>
                </a:solidFill>
              </a:endParaRPr>
            </a:p>
          </p:txBody>
        </p:sp>
        <p:sp>
          <p:nvSpPr>
            <p:cNvPr id="14" name="검증자 노드"/>
            <p:cNvSpPr txBox="1"/>
            <p:nvPr/>
          </p:nvSpPr>
          <p:spPr>
            <a:xfrm>
              <a:off x="2574851" y="2143644"/>
              <a:ext cx="1996727" cy="4719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pPr algn="ctr"/>
              <a:r>
                <a:rPr sz="2400" b="1" smtClean="0">
                  <a:solidFill>
                    <a:srgbClr val="FF0000"/>
                  </a:solidFill>
                </a:rPr>
                <a:t>검증자</a:t>
              </a:r>
              <a:endParaRPr sz="2400" b="1" dirty="0">
                <a:solidFill>
                  <a:srgbClr val="FF0000"/>
                </a:solidFill>
              </a:endParaRPr>
            </a:p>
          </p:txBody>
        </p:sp>
        <p:sp>
          <p:nvSpPr>
            <p:cNvPr id="15" name="Line"/>
            <p:cNvSpPr/>
            <p:nvPr/>
          </p:nvSpPr>
          <p:spPr>
            <a:xfrm flipV="1">
              <a:off x="3573214" y="2753639"/>
              <a:ext cx="0" cy="1270001"/>
            </a:xfrm>
            <a:prstGeom prst="line">
              <a:avLst/>
            </a:prstGeom>
            <a:ln w="25400">
              <a:solidFill>
                <a:srgbClr val="000000"/>
              </a:solidFill>
              <a:miter lim="400000"/>
              <a:tailEnd type="triangle"/>
            </a:ln>
          </p:spPr>
          <p:txBody>
            <a:bodyPr lIns="50800" tIns="50800" rIns="50800" bIns="50800" anchor="ctr"/>
            <a:lstStyle/>
            <a:p>
              <a:pPr algn="ctr">
                <a:defRPr sz="2200" b="0">
                  <a:solidFill>
                    <a:srgbClr val="FFFFFF"/>
                  </a:solidFill>
                  <a:latin typeface="+mn-lt"/>
                  <a:ea typeface="+mn-ea"/>
                  <a:cs typeface="+mn-cs"/>
                  <a:sym typeface="Helvetica Neue Medium"/>
                </a:defRPr>
              </a:pPr>
              <a:endParaRPr/>
            </a:p>
          </p:txBody>
        </p:sp>
        <p:sp>
          <p:nvSpPr>
            <p:cNvPr id="16" name="기름탱크의 성분 및 잔량 전송"/>
            <p:cNvSpPr txBox="1"/>
            <p:nvPr/>
          </p:nvSpPr>
          <p:spPr>
            <a:xfrm>
              <a:off x="4165839" y="4256795"/>
              <a:ext cx="4317339" cy="410369"/>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pPr algn="ctr"/>
              <a:r>
                <a:rPr sz="2000" smtClean="0"/>
                <a:t>기름탱크의 </a:t>
              </a:r>
              <a:r>
                <a:rPr sz="2000"/>
                <a:t>성분 및 잔량 전송</a:t>
              </a:r>
            </a:p>
          </p:txBody>
        </p:sp>
        <p:sp>
          <p:nvSpPr>
            <p:cNvPr id="17" name="트랜잭션의 검증 및 블록 생성"/>
            <p:cNvSpPr txBox="1"/>
            <p:nvPr/>
          </p:nvSpPr>
          <p:spPr>
            <a:xfrm>
              <a:off x="4165840" y="2174421"/>
              <a:ext cx="4317339" cy="410369"/>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chemeClr val="accent5">
                      <a:hueOff val="-82419"/>
                      <a:satOff val="-9513"/>
                      <a:lumOff val="-16343"/>
                    </a:schemeClr>
                  </a:solidFill>
                </a:defRPr>
              </a:lvl1pPr>
            </a:lstStyle>
            <a:p>
              <a:pPr algn="ctr"/>
              <a:r>
                <a:rPr sz="2000" smtClean="0">
                  <a:solidFill>
                    <a:srgbClr val="FF0000"/>
                  </a:solidFill>
                </a:rPr>
                <a:t>트랜잭션의 </a:t>
              </a:r>
              <a:r>
                <a:rPr sz="2000">
                  <a:solidFill>
                    <a:srgbClr val="FF0000"/>
                  </a:solidFill>
                </a:rPr>
                <a:t>검증 및 블록 생성</a:t>
              </a:r>
            </a:p>
          </p:txBody>
        </p:sp>
      </p:grpSp>
      <p:pic>
        <p:nvPicPr>
          <p:cNvPr id="18" name="Picture 1">
            <a:extLst>
              <a:ext uri="{FF2B5EF4-FFF2-40B4-BE49-F238E27FC236}">
                <a16:creationId xmlns:a16="http://schemas.microsoft.com/office/drawing/2014/main" id="{64B21D26-CA59-BF4D-B756-145F7192EA1E}"/>
              </a:ext>
            </a:extLst>
          </p:cNvPr>
          <p:cNvPicPr>
            <a:picLocks noChangeAspect="1"/>
          </p:cNvPicPr>
          <p:nvPr/>
        </p:nvPicPr>
        <p:blipFill>
          <a:blip r:embed="rId4"/>
          <a:stretch>
            <a:fillRect/>
          </a:stretch>
        </p:blipFill>
        <p:spPr>
          <a:xfrm>
            <a:off x="5367409" y="83832"/>
            <a:ext cx="1457182" cy="999210"/>
          </a:xfrm>
          <a:prstGeom prst="rect">
            <a:avLst/>
          </a:prstGeom>
        </p:spPr>
      </p:pic>
    </p:spTree>
    <p:extLst>
      <p:ext uri="{BB962C8B-B14F-4D97-AF65-F5344CB8AC3E}">
        <p14:creationId xmlns:p14="http://schemas.microsoft.com/office/powerpoint/2010/main" val="1092311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pi3:…"/>
          <p:cNvSpPr txBox="1"/>
          <p:nvPr/>
        </p:nvSpPr>
        <p:spPr>
          <a:xfrm>
            <a:off x="7518773" y="4032092"/>
            <a:ext cx="420685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sz="1600" b="1" dirty="0">
                <a:latin typeface="나눔고딕" panose="020D0604000000000000" pitchFamily="50" charset="-127"/>
                <a:ea typeface="나눔고딕" panose="020D0604000000000000" pitchFamily="50" charset="-127"/>
              </a:rPr>
              <a:t>Rpi3: </a:t>
            </a:r>
          </a:p>
          <a:p>
            <a:pPr algn="l">
              <a:defRPr sz="2500" b="0"/>
            </a:pPr>
            <a:r>
              <a:rPr lang="en-US" altLang="ko-KR" sz="1600" smtClean="0">
                <a:latin typeface="나눔고딕" panose="020D0604000000000000" pitchFamily="50" charset="-127"/>
                <a:ea typeface="나눔고딕" panose="020D0604000000000000" pitchFamily="50" charset="-127"/>
              </a:rPr>
              <a:t>- </a:t>
            </a:r>
            <a:r>
              <a:rPr lang="ko-KR" altLang="en-US" sz="1600" smtClean="0">
                <a:latin typeface="나눔고딕" panose="020D0604000000000000" pitchFamily="50" charset="-127"/>
                <a:ea typeface="나눔고딕" panose="020D0604000000000000" pitchFamily="50" charset="-127"/>
              </a:rPr>
              <a:t>하이퍼레져 </a:t>
            </a:r>
            <a:r>
              <a:rPr sz="1600" smtClean="0">
                <a:latin typeface="나눔고딕" panose="020D0604000000000000" pitchFamily="50" charset="-127"/>
                <a:ea typeface="나눔고딕" panose="020D0604000000000000" pitchFamily="50" charset="-127"/>
              </a:rPr>
              <a:t>네트워크에 트랜잭션</a:t>
            </a:r>
            <a:r>
              <a:rPr lang="ko-KR" altLang="en-US" sz="1600" smtClean="0">
                <a:latin typeface="나눔고딕" panose="020D0604000000000000" pitchFamily="50" charset="-127"/>
                <a:ea typeface="나눔고딕" panose="020D0604000000000000" pitchFamily="50" charset="-127"/>
              </a:rPr>
              <a:t>을</a:t>
            </a:r>
            <a:r>
              <a:rPr sz="1600" smtClean="0">
                <a:latin typeface="나눔고딕" panose="020D0604000000000000" pitchFamily="50" charset="-127"/>
                <a:ea typeface="나눔고딕" panose="020D0604000000000000" pitchFamily="50" charset="-127"/>
              </a:rPr>
              <a:t> 발생시</a:t>
            </a:r>
            <a:r>
              <a:rPr lang="ko-KR" altLang="en-US" sz="1600">
                <a:latin typeface="나눔고딕" panose="020D0604000000000000" pitchFamily="50" charset="-127"/>
                <a:ea typeface="나눔고딕" panose="020D0604000000000000" pitchFamily="50" charset="-127"/>
              </a:rPr>
              <a:t>킴</a:t>
            </a:r>
            <a:endParaRPr sz="1600" dirty="0">
              <a:latin typeface="나눔고딕" panose="020D0604000000000000" pitchFamily="50" charset="-127"/>
              <a:ea typeface="나눔고딕" panose="020D0604000000000000" pitchFamily="50" charset="-127"/>
            </a:endParaRPr>
          </a:p>
        </p:txBody>
      </p:sp>
      <p:sp>
        <p:nvSpPr>
          <p:cNvPr id="5" name="Tank:…"/>
          <p:cNvSpPr txBox="1"/>
          <p:nvPr/>
        </p:nvSpPr>
        <p:spPr>
          <a:xfrm>
            <a:off x="949833" y="4032092"/>
            <a:ext cx="254552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sz="1600" b="1" dirty="0">
                <a:latin typeface="나눔고딕" panose="020D0604000000000000" pitchFamily="50" charset="-127"/>
                <a:ea typeface="나눔고딕" panose="020D0604000000000000" pitchFamily="50" charset="-127"/>
              </a:rPr>
              <a:t>Tank: </a:t>
            </a:r>
          </a:p>
          <a:p>
            <a:pPr algn="l">
              <a:defRPr sz="2500" b="0"/>
            </a:pPr>
            <a:r>
              <a:rPr lang="en-US" altLang="ko-KR" sz="1600" smtClean="0">
                <a:latin typeface="나눔고딕" panose="020D0604000000000000" pitchFamily="50" charset="-127"/>
                <a:ea typeface="나눔고딕" panose="020D0604000000000000" pitchFamily="50" charset="-127"/>
              </a:rPr>
              <a:t>- </a:t>
            </a:r>
            <a:r>
              <a:rPr lang="ko-KR" altLang="en-US" sz="1600" smtClean="0">
                <a:latin typeface="나눔고딕" panose="020D0604000000000000" pitchFamily="50" charset="-127"/>
                <a:ea typeface="나눔고딕" panose="020D0604000000000000" pitchFamily="50" charset="-127"/>
              </a:rPr>
              <a:t>유류</a:t>
            </a:r>
            <a:r>
              <a:rPr sz="1600" dirty="0">
                <a:latin typeface="나눔고딕" panose="020D0604000000000000" pitchFamily="50" charset="-127"/>
                <a:ea typeface="나눔고딕" panose="020D0604000000000000" pitchFamily="50" charset="-127"/>
              </a:rPr>
              <a:t>를 </a:t>
            </a:r>
            <a:r>
              <a:rPr sz="1600" err="1">
                <a:latin typeface="나눔고딕" panose="020D0604000000000000" pitchFamily="50" charset="-127"/>
                <a:ea typeface="나눔고딕" panose="020D0604000000000000" pitchFamily="50" charset="-127"/>
              </a:rPr>
              <a:t>담는</a:t>
            </a:r>
            <a:r>
              <a:rPr sz="1600">
                <a:latin typeface="나눔고딕" panose="020D0604000000000000" pitchFamily="50" charset="-127"/>
                <a:ea typeface="나눔고딕" panose="020D0604000000000000" pitchFamily="50" charset="-127"/>
              </a:rPr>
              <a:t> </a:t>
            </a:r>
            <a:r>
              <a:rPr sz="1600" smtClean="0">
                <a:latin typeface="나눔고딕" panose="020D0604000000000000" pitchFamily="50" charset="-127"/>
                <a:ea typeface="나눔고딕" panose="020D0604000000000000" pitchFamily="50" charset="-127"/>
              </a:rPr>
              <a:t>탱크</a:t>
            </a:r>
            <a:endParaRPr lang="en-US" sz="1600" smtClean="0">
              <a:latin typeface="나눔고딕" panose="020D0604000000000000" pitchFamily="50" charset="-127"/>
              <a:ea typeface="나눔고딕" panose="020D0604000000000000" pitchFamily="50" charset="-127"/>
            </a:endParaRPr>
          </a:p>
          <a:p>
            <a:pPr algn="l">
              <a:defRPr sz="2500" b="0"/>
            </a:pPr>
            <a:r>
              <a:rPr lang="en-US" sz="1600" smtClean="0">
                <a:latin typeface="나눔고딕" panose="020D0604000000000000" pitchFamily="50" charset="-127"/>
                <a:ea typeface="나눔고딕" panose="020D0604000000000000" pitchFamily="50" charset="-127"/>
              </a:rPr>
              <a:t>- </a:t>
            </a:r>
            <a:r>
              <a:rPr sz="1600" smtClean="0">
                <a:latin typeface="나눔고딕" panose="020D0604000000000000" pitchFamily="50" charset="-127"/>
                <a:ea typeface="나눔고딕" panose="020D0604000000000000" pitchFamily="50" charset="-127"/>
              </a:rPr>
              <a:t>수위센서, 식별센서</a:t>
            </a:r>
            <a:r>
              <a:rPr lang="en-US" sz="1600" smtClean="0">
                <a:latin typeface="나눔고딕" panose="020D0604000000000000" pitchFamily="50" charset="-127"/>
                <a:ea typeface="나눔고딕" panose="020D0604000000000000" pitchFamily="50" charset="-127"/>
              </a:rPr>
              <a:t> </a:t>
            </a:r>
            <a:r>
              <a:rPr lang="ko-KR" altLang="en-US" sz="1600" smtClean="0">
                <a:latin typeface="나눔고딕" panose="020D0604000000000000" pitchFamily="50" charset="-127"/>
                <a:ea typeface="나눔고딕" panose="020D0604000000000000" pitchFamily="50" charset="-127"/>
              </a:rPr>
              <a:t>장착</a:t>
            </a:r>
            <a:endParaRPr sz="1600" dirty="0">
              <a:latin typeface="나눔고딕" panose="020D0604000000000000" pitchFamily="50" charset="-127"/>
              <a:ea typeface="나눔고딕" panose="020D0604000000000000" pitchFamily="50" charset="-127"/>
            </a:endParaRPr>
          </a:p>
        </p:txBody>
      </p:sp>
      <p:sp>
        <p:nvSpPr>
          <p:cNvPr id="6" name="Fuel:…"/>
          <p:cNvSpPr txBox="1"/>
          <p:nvPr/>
        </p:nvSpPr>
        <p:spPr>
          <a:xfrm>
            <a:off x="3909978" y="4032092"/>
            <a:ext cx="319417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lang="en-US" sz="1600" b="1" smtClean="0">
                <a:latin typeface="나눔고딕" panose="020D0604000000000000" pitchFamily="50" charset="-127"/>
                <a:ea typeface="나눔고딕" panose="020D0604000000000000" pitchFamily="50" charset="-127"/>
              </a:rPr>
              <a:t>Lubricator</a:t>
            </a:r>
            <a:r>
              <a:rPr sz="1600" b="1" smtClean="0">
                <a:latin typeface="나눔고딕" panose="020D0604000000000000" pitchFamily="50" charset="-127"/>
                <a:ea typeface="나눔고딕" panose="020D0604000000000000" pitchFamily="50" charset="-127"/>
              </a:rPr>
              <a:t>:</a:t>
            </a:r>
            <a:endParaRPr sz="1600" b="1" dirty="0">
              <a:latin typeface="나눔고딕" panose="020D0604000000000000" pitchFamily="50" charset="-127"/>
              <a:ea typeface="나눔고딕" panose="020D0604000000000000" pitchFamily="50" charset="-127"/>
            </a:endParaRPr>
          </a:p>
          <a:p>
            <a:pPr algn="l">
              <a:defRPr sz="2500" b="0"/>
            </a:pPr>
            <a:r>
              <a:rPr lang="en-US" altLang="ko-KR" sz="1600" smtClean="0">
                <a:latin typeface="나눔고딕" panose="020D0604000000000000" pitchFamily="50" charset="-127"/>
                <a:ea typeface="나눔고딕" panose="020D0604000000000000" pitchFamily="50" charset="-127"/>
              </a:rPr>
              <a:t>- </a:t>
            </a:r>
            <a:r>
              <a:rPr lang="ko-KR" altLang="en-US" sz="1600" smtClean="0">
                <a:latin typeface="나눔고딕" panose="020D0604000000000000" pitchFamily="50" charset="-127"/>
                <a:ea typeface="나눔고딕" panose="020D0604000000000000" pitchFamily="50" charset="-127"/>
              </a:rPr>
              <a:t>유류</a:t>
            </a:r>
            <a:r>
              <a:rPr sz="1600" smtClean="0">
                <a:latin typeface="나눔고딕" panose="020D0604000000000000" pitchFamily="50" charset="-127"/>
                <a:ea typeface="나눔고딕" panose="020D0604000000000000" pitchFamily="50" charset="-127"/>
              </a:rPr>
              <a:t> 탱크</a:t>
            </a:r>
            <a:r>
              <a:rPr lang="ko-KR" altLang="en-US" sz="1600" smtClean="0">
                <a:latin typeface="나눔고딕" panose="020D0604000000000000" pitchFamily="50" charset="-127"/>
                <a:ea typeface="나눔고딕" panose="020D0604000000000000" pitchFamily="50" charset="-127"/>
              </a:rPr>
              <a:t>와</a:t>
            </a:r>
            <a:r>
              <a:rPr lang="ko-KR" altLang="en-US" sz="1600">
                <a:latin typeface="나눔고딕" panose="020D0604000000000000" pitchFamily="50" charset="-127"/>
                <a:ea typeface="나눔고딕" panose="020D0604000000000000" pitchFamily="50" charset="-127"/>
              </a:rPr>
              <a:t> </a:t>
            </a:r>
            <a:r>
              <a:rPr sz="1600" smtClean="0">
                <a:latin typeface="나눔고딕" panose="020D0604000000000000" pitchFamily="50" charset="-127"/>
                <a:ea typeface="나눔고딕" panose="020D0604000000000000" pitchFamily="50" charset="-127"/>
              </a:rPr>
              <a:t>연결</a:t>
            </a:r>
            <a:r>
              <a:rPr lang="ko-KR" altLang="en-US" sz="1600" smtClean="0">
                <a:latin typeface="나눔고딕" panose="020D0604000000000000" pitchFamily="50" charset="-127"/>
                <a:ea typeface="나눔고딕" panose="020D0604000000000000" pitchFamily="50" charset="-127"/>
              </a:rPr>
              <a:t>되어 있는 주유기</a:t>
            </a:r>
            <a:endParaRPr lang="en-US" altLang="ko-KR" sz="1600" smtClean="0">
              <a:latin typeface="나눔고딕" panose="020D0604000000000000" pitchFamily="50" charset="-127"/>
              <a:ea typeface="나눔고딕" panose="020D0604000000000000" pitchFamily="50" charset="-127"/>
            </a:endParaRPr>
          </a:p>
          <a:p>
            <a:pPr algn="l">
              <a:defRPr sz="2500" b="0"/>
            </a:pPr>
            <a:r>
              <a:rPr lang="en-US" altLang="ko-KR" sz="1600" smtClean="0">
                <a:latin typeface="나눔고딕" panose="020D0604000000000000" pitchFamily="50" charset="-127"/>
                <a:ea typeface="나눔고딕" panose="020D0604000000000000" pitchFamily="50" charset="-127"/>
              </a:rPr>
              <a:t>- </a:t>
            </a:r>
            <a:r>
              <a:rPr lang="ko-KR" altLang="en-US" sz="1600" smtClean="0">
                <a:latin typeface="나눔고딕" panose="020D0604000000000000" pitchFamily="50" charset="-127"/>
                <a:ea typeface="나눔고딕" panose="020D0604000000000000" pitchFamily="50" charset="-127"/>
              </a:rPr>
              <a:t>주유한 양 측정하여 전송</a:t>
            </a:r>
            <a:endParaRPr sz="1600" dirty="0">
              <a:latin typeface="나눔고딕" panose="020D0604000000000000" pitchFamily="50" charset="-127"/>
              <a:ea typeface="나눔고딕" panose="020D0604000000000000" pitchFamily="50" charset="-127"/>
            </a:endParaRPr>
          </a:p>
        </p:txBody>
      </p:sp>
      <p:grpSp>
        <p:nvGrpSpPr>
          <p:cNvPr id="15" name="그룹 14"/>
          <p:cNvGrpSpPr/>
          <p:nvPr/>
        </p:nvGrpSpPr>
        <p:grpSpPr>
          <a:xfrm>
            <a:off x="961289" y="1727313"/>
            <a:ext cx="2231811" cy="2019134"/>
            <a:chOff x="594441" y="4285207"/>
            <a:chExt cx="2231811" cy="2019134"/>
          </a:xfrm>
        </p:grpSpPr>
        <p:pic>
          <p:nvPicPr>
            <p:cNvPr id="8" name="Image" descr="Image"/>
            <p:cNvPicPr>
              <a:picLocks noChangeAspect="1"/>
            </p:cNvPicPr>
            <p:nvPr/>
          </p:nvPicPr>
          <p:blipFill>
            <a:blip r:embed="rId2">
              <a:alphaModFix amt="95013"/>
              <a:extLst/>
            </a:blip>
            <a:srcRect/>
            <a:stretch>
              <a:fillRect/>
            </a:stretch>
          </p:blipFill>
          <p:spPr>
            <a:xfrm>
              <a:off x="660571" y="4985327"/>
              <a:ext cx="1113612" cy="1007385"/>
            </a:xfrm>
            <a:prstGeom prst="rect">
              <a:avLst/>
            </a:prstGeom>
            <a:ln w="12700" cap="flat">
              <a:noFill/>
              <a:miter lim="400000"/>
            </a:ln>
            <a:effectLst/>
          </p:spPr>
        </p:pic>
        <p:pic>
          <p:nvPicPr>
            <p:cNvPr id="10" name="Image" descr="Image"/>
            <p:cNvPicPr>
              <a:picLocks noChangeAspect="1"/>
            </p:cNvPicPr>
            <p:nvPr/>
          </p:nvPicPr>
          <p:blipFill>
            <a:blip r:embed="rId3">
              <a:extLst/>
            </a:blip>
            <a:srcRect/>
            <a:stretch>
              <a:fillRect/>
            </a:stretch>
          </p:blipFill>
          <p:spPr>
            <a:xfrm>
              <a:off x="2031789" y="5159374"/>
              <a:ext cx="382240" cy="517596"/>
            </a:xfrm>
            <a:prstGeom prst="rect">
              <a:avLst/>
            </a:prstGeom>
            <a:ln w="12700" cap="flat">
              <a:noFill/>
              <a:miter lim="400000"/>
            </a:ln>
            <a:effectLst/>
          </p:spPr>
        </p:pic>
        <p:sp>
          <p:nvSpPr>
            <p:cNvPr id="11" name="Rectangle"/>
            <p:cNvSpPr/>
            <p:nvPr/>
          </p:nvSpPr>
          <p:spPr>
            <a:xfrm>
              <a:off x="594441" y="4754145"/>
              <a:ext cx="2231811" cy="1550196"/>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3" name="sensor…"/>
            <p:cNvSpPr txBox="1"/>
            <p:nvPr/>
          </p:nvSpPr>
          <p:spPr>
            <a:xfrm>
              <a:off x="1855749" y="5753582"/>
              <a:ext cx="970503" cy="3180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b="0"/>
              </a:pPr>
              <a:r>
                <a:rPr lang="en-US" sz="1400" smtClean="0"/>
                <a:t>S</a:t>
              </a:r>
              <a:r>
                <a:rPr sz="1400" smtClean="0"/>
                <a:t>ensor</a:t>
              </a:r>
              <a:r>
                <a:rPr lang="en-US" sz="1400" smtClean="0"/>
                <a:t> </a:t>
              </a:r>
              <a:r>
                <a:rPr sz="1400" smtClean="0"/>
                <a:t>x2</a:t>
              </a:r>
              <a:endParaRPr sz="1400"/>
            </a:p>
          </p:txBody>
        </p:sp>
        <p:sp>
          <p:nvSpPr>
            <p:cNvPr id="14" name="Tank"/>
            <p:cNvSpPr txBox="1"/>
            <p:nvPr/>
          </p:nvSpPr>
          <p:spPr>
            <a:xfrm>
              <a:off x="600248" y="4285207"/>
              <a:ext cx="678071" cy="47192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rPr sz="2400"/>
                <a:t>Tank</a:t>
              </a:r>
            </a:p>
          </p:txBody>
        </p:sp>
      </p:grpSp>
      <p:grpSp>
        <p:nvGrpSpPr>
          <p:cNvPr id="21" name="그룹 20"/>
          <p:cNvGrpSpPr/>
          <p:nvPr/>
        </p:nvGrpSpPr>
        <p:grpSpPr>
          <a:xfrm>
            <a:off x="7519809" y="1712600"/>
            <a:ext cx="1953132" cy="2103425"/>
            <a:chOff x="4056013" y="3460732"/>
            <a:chExt cx="1953132" cy="2103425"/>
          </a:xfrm>
        </p:grpSpPr>
        <p:pic>
          <p:nvPicPr>
            <p:cNvPr id="17" name="Image" descr="Image"/>
            <p:cNvPicPr>
              <a:picLocks noChangeAspect="1"/>
            </p:cNvPicPr>
            <p:nvPr/>
          </p:nvPicPr>
          <p:blipFill>
            <a:blip r:embed="rId4">
              <a:extLst/>
            </a:blip>
            <a:stretch>
              <a:fillRect/>
            </a:stretch>
          </p:blipFill>
          <p:spPr>
            <a:xfrm>
              <a:off x="4526303" y="4267849"/>
              <a:ext cx="1012552" cy="856954"/>
            </a:xfrm>
            <a:prstGeom prst="rect">
              <a:avLst/>
            </a:prstGeom>
            <a:ln w="12700" cap="flat">
              <a:noFill/>
              <a:miter lim="400000"/>
            </a:ln>
            <a:effectLst/>
          </p:spPr>
        </p:pic>
        <p:sp>
          <p:nvSpPr>
            <p:cNvPr id="18" name="Rectangle"/>
            <p:cNvSpPr/>
            <p:nvPr/>
          </p:nvSpPr>
          <p:spPr>
            <a:xfrm>
              <a:off x="4056013" y="3932057"/>
              <a:ext cx="1953132" cy="156252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 name="Rpi3"/>
            <p:cNvSpPr txBox="1"/>
            <p:nvPr/>
          </p:nvSpPr>
          <p:spPr>
            <a:xfrm>
              <a:off x="4772891" y="5184566"/>
              <a:ext cx="519373"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pPr algn="ctr"/>
              <a:r>
                <a:t>Rpi3</a:t>
              </a:r>
            </a:p>
          </p:txBody>
        </p:sp>
        <p:sp>
          <p:nvSpPr>
            <p:cNvPr id="20" name="Node"/>
            <p:cNvSpPr txBox="1"/>
            <p:nvPr/>
          </p:nvSpPr>
          <p:spPr>
            <a:xfrm>
              <a:off x="4056013" y="3460732"/>
              <a:ext cx="492122" cy="47192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rPr lang="en-US" sz="2400" smtClean="0"/>
                <a:t>IoT</a:t>
              </a:r>
              <a:endParaRPr sz="2400" dirty="0"/>
            </a:p>
          </p:txBody>
        </p:sp>
      </p:grpSp>
      <p:grpSp>
        <p:nvGrpSpPr>
          <p:cNvPr id="28" name="그룹 27"/>
          <p:cNvGrpSpPr/>
          <p:nvPr/>
        </p:nvGrpSpPr>
        <p:grpSpPr>
          <a:xfrm>
            <a:off x="3909978" y="1716355"/>
            <a:ext cx="2937072" cy="2030092"/>
            <a:chOff x="3734398" y="3555055"/>
            <a:chExt cx="2937072" cy="2030092"/>
          </a:xfrm>
        </p:grpSpPr>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842" y="4427854"/>
              <a:ext cx="912244" cy="912244"/>
            </a:xfrm>
            <a:prstGeom prst="rect">
              <a:avLst/>
            </a:prstGeom>
          </p:spPr>
        </p:pic>
        <p:sp>
          <p:nvSpPr>
            <p:cNvPr id="23" name="Rectangle"/>
            <p:cNvSpPr/>
            <p:nvPr/>
          </p:nvSpPr>
          <p:spPr>
            <a:xfrm>
              <a:off x="3734398" y="4022625"/>
              <a:ext cx="2937072" cy="156252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4" name="Node"/>
            <p:cNvSpPr txBox="1"/>
            <p:nvPr/>
          </p:nvSpPr>
          <p:spPr>
            <a:xfrm>
              <a:off x="3734398" y="3555055"/>
              <a:ext cx="1374928" cy="47192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rPr lang="en-US" sz="2400" smtClean="0"/>
                <a:t>Lubricator</a:t>
              </a:r>
              <a:endParaRPr sz="2400" dirty="0"/>
            </a:p>
          </p:txBody>
        </p:sp>
        <p:sp>
          <p:nvSpPr>
            <p:cNvPr id="26" name="sensor…"/>
            <p:cNvSpPr txBox="1"/>
            <p:nvPr/>
          </p:nvSpPr>
          <p:spPr>
            <a:xfrm>
              <a:off x="5475611" y="5098674"/>
              <a:ext cx="970503" cy="3180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b="0"/>
              </a:pPr>
              <a:r>
                <a:rPr lang="en-US" sz="1400" smtClean="0"/>
                <a:t>S</a:t>
              </a:r>
              <a:r>
                <a:rPr sz="1400" smtClean="0"/>
                <a:t>ensor</a:t>
              </a:r>
              <a:r>
                <a:rPr lang="en-US" sz="1400" smtClean="0"/>
                <a:t> </a:t>
              </a:r>
              <a:r>
                <a:rPr sz="1400" smtClean="0"/>
                <a:t>x</a:t>
              </a:r>
              <a:r>
                <a:rPr lang="en-US" sz="1400" smtClean="0"/>
                <a:t>1</a:t>
              </a:r>
              <a:endParaRPr sz="1400"/>
            </a:p>
          </p:txBody>
        </p:sp>
        <p:pic>
          <p:nvPicPr>
            <p:cNvPr id="27" name="그림 26"/>
            <p:cNvPicPr>
              <a:picLocks noChangeAspect="1"/>
            </p:cNvPicPr>
            <p:nvPr/>
          </p:nvPicPr>
          <p:blipFill>
            <a:blip r:embed="rId6"/>
            <a:stretch>
              <a:fillRect/>
            </a:stretch>
          </p:blipFill>
          <p:spPr>
            <a:xfrm flipH="1">
              <a:off x="5539530" y="4401646"/>
              <a:ext cx="644418" cy="723157"/>
            </a:xfrm>
            <a:prstGeom prst="rect">
              <a:avLst/>
            </a:prstGeom>
          </p:spPr>
        </p:pic>
      </p:grpSp>
      <p:sp>
        <p:nvSpPr>
          <p:cNvPr id="25" name="모서리가 둥근 직사각형 24"/>
          <p:cNvSpPr/>
          <p:nvPr/>
        </p:nvSpPr>
        <p:spPr>
          <a:xfrm>
            <a:off x="410307" y="39565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내용 개체 틀 2"/>
          <p:cNvSpPr txBox="1">
            <a:spLocks/>
          </p:cNvSpPr>
          <p:nvPr/>
        </p:nvSpPr>
        <p:spPr>
          <a:xfrm>
            <a:off x="410307" y="525656"/>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시스템 제안</a:t>
            </a:r>
            <a:endParaRPr lang="en-US" altLang="ko-KR" sz="3000" smtClean="0"/>
          </a:p>
        </p:txBody>
      </p:sp>
    </p:spTree>
    <p:extLst>
      <p:ext uri="{BB962C8B-B14F-4D97-AF65-F5344CB8AC3E}">
        <p14:creationId xmlns:p14="http://schemas.microsoft.com/office/powerpoint/2010/main" val="4199409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작동 메커니즘</a:t>
            </a:r>
            <a:endParaRPr lang="ko-KR" altLang="en-US"/>
          </a:p>
        </p:txBody>
      </p:sp>
    </p:spTree>
    <p:extLst>
      <p:ext uri="{BB962C8B-B14F-4D97-AF65-F5344CB8AC3E}">
        <p14:creationId xmlns:p14="http://schemas.microsoft.com/office/powerpoint/2010/main" val="4262663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176274"/>
            <a:ext cx="10515600" cy="5000689"/>
          </a:xfrm>
        </p:spPr>
        <p:txBody>
          <a:bodyPr>
            <a:normAutofit/>
          </a:bodyPr>
          <a:lstStyle/>
          <a:p>
            <a:pPr marL="0" indent="0">
              <a:buNone/>
            </a:pPr>
            <a:r>
              <a:rPr lang="en-US" altLang="ko-KR" sz="2400" smtClean="0"/>
              <a:t>1.   </a:t>
            </a:r>
            <a:r>
              <a:rPr lang="ko-KR" altLang="en-US" sz="2400" smtClean="0"/>
              <a:t>주유가 필요한 차량이 주유소에 진입</a:t>
            </a:r>
            <a:endParaRPr lang="ko-KR" altLang="en-US" sz="2400"/>
          </a:p>
        </p:txBody>
      </p:sp>
      <p:grpSp>
        <p:nvGrpSpPr>
          <p:cNvPr id="7" name="그룹 6"/>
          <p:cNvGrpSpPr/>
          <p:nvPr/>
        </p:nvGrpSpPr>
        <p:grpSpPr>
          <a:xfrm>
            <a:off x="881214" y="1705162"/>
            <a:ext cx="10429573" cy="4097972"/>
            <a:chOff x="1156208" y="1701915"/>
            <a:chExt cx="9501632" cy="3733367"/>
          </a:xfrm>
        </p:grpSpPr>
        <p:sp>
          <p:nvSpPr>
            <p:cNvPr id="4" name="직사각형 3"/>
            <p:cNvSpPr/>
            <p:nvPr/>
          </p:nvSpPr>
          <p:spPr>
            <a:xfrm>
              <a:off x="1156208" y="1701915"/>
              <a:ext cx="9501632" cy="373336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970619" y="2276708"/>
              <a:ext cx="4745588" cy="2355870"/>
            </a:xfrm>
            <a:prstGeom prst="rect">
              <a:avLst/>
            </a:prstGeom>
          </p:spPr>
        </p:pic>
        <p:pic>
          <p:nvPicPr>
            <p:cNvPr id="6" name="그림 5"/>
            <p:cNvPicPr>
              <a:picLocks noChangeAspect="1"/>
            </p:cNvPicPr>
            <p:nvPr/>
          </p:nvPicPr>
          <p:blipFill rotWithShape="1">
            <a:blip r:embed="rId3" cstate="print">
              <a:extLst>
                <a:ext uri="{28A0092B-C50C-407E-A947-70E740481C1C}">
                  <a14:useLocalDpi xmlns:a14="http://schemas.microsoft.com/office/drawing/2010/main" val="0"/>
                </a:ext>
              </a:extLst>
            </a:blip>
            <a:srcRect t="8252" b="4941"/>
            <a:stretch/>
          </p:blipFill>
          <p:spPr>
            <a:xfrm>
              <a:off x="3357665" y="3764366"/>
              <a:ext cx="1126441" cy="977836"/>
            </a:xfrm>
            <a:prstGeom prst="rect">
              <a:avLst/>
            </a:prstGeom>
          </p:spPr>
        </p:pic>
      </p:grpSp>
      <p:grpSp>
        <p:nvGrpSpPr>
          <p:cNvPr id="18" name="그룹 17"/>
          <p:cNvGrpSpPr/>
          <p:nvPr/>
        </p:nvGrpSpPr>
        <p:grpSpPr>
          <a:xfrm>
            <a:off x="3518689" y="3448526"/>
            <a:ext cx="768692" cy="305622"/>
            <a:chOff x="3518689" y="3357024"/>
            <a:chExt cx="768692" cy="305622"/>
          </a:xfrm>
        </p:grpSpPr>
        <p:cxnSp>
          <p:nvCxnSpPr>
            <p:cNvPr id="9" name="직선 연결선 8"/>
            <p:cNvCxnSpPr/>
            <p:nvPr/>
          </p:nvCxnSpPr>
          <p:spPr>
            <a:xfrm>
              <a:off x="3518689" y="3425820"/>
              <a:ext cx="156444" cy="2368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3904781" y="3357024"/>
              <a:ext cx="2029" cy="30562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4130937" y="3425820"/>
              <a:ext cx="156444" cy="2368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1" name="모서리가 둥근 직사각형 10"/>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내용 개체 틀 2"/>
          <p:cNvSpPr txBox="1">
            <a:spLocks/>
          </p:cNvSpPr>
          <p:nvPr/>
        </p:nvSpPr>
        <p:spPr>
          <a:xfrm>
            <a:off x="410307" y="25403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작동 메커니즘</a:t>
            </a:r>
            <a:endParaRPr lang="en-US" altLang="ko-KR" sz="3000" smtClean="0"/>
          </a:p>
        </p:txBody>
      </p:sp>
    </p:spTree>
    <p:extLst>
      <p:ext uri="{BB962C8B-B14F-4D97-AF65-F5344CB8AC3E}">
        <p14:creationId xmlns:p14="http://schemas.microsoft.com/office/powerpoint/2010/main" val="3843884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838200" y="1107831"/>
            <a:ext cx="10515600" cy="5069132"/>
          </a:xfrm>
        </p:spPr>
        <p:txBody>
          <a:bodyPr>
            <a:normAutofit/>
          </a:bodyPr>
          <a:lstStyle/>
          <a:p>
            <a:pPr marL="0" indent="0">
              <a:buNone/>
            </a:pPr>
            <a:r>
              <a:rPr lang="en-US" altLang="ko-KR" sz="2400" smtClean="0"/>
              <a:t>2.   </a:t>
            </a:r>
            <a:r>
              <a:rPr lang="ko-KR" altLang="en-US" sz="2400" smtClean="0"/>
              <a:t>주유기에서 차량에 주유를 시작</a:t>
            </a:r>
            <a:endParaRPr lang="ko-KR" altLang="en-US" sz="2400"/>
          </a:p>
        </p:txBody>
      </p:sp>
      <p:grpSp>
        <p:nvGrpSpPr>
          <p:cNvPr id="18" name="그룹 17"/>
          <p:cNvGrpSpPr/>
          <p:nvPr/>
        </p:nvGrpSpPr>
        <p:grpSpPr>
          <a:xfrm>
            <a:off x="941009" y="1558073"/>
            <a:ext cx="10309982" cy="4050983"/>
            <a:chOff x="941009" y="1737359"/>
            <a:chExt cx="10309982" cy="4050983"/>
          </a:xfrm>
        </p:grpSpPr>
        <p:grpSp>
          <p:nvGrpSpPr>
            <p:cNvPr id="14" name="그룹 13"/>
            <p:cNvGrpSpPr/>
            <p:nvPr/>
          </p:nvGrpSpPr>
          <p:grpSpPr>
            <a:xfrm>
              <a:off x="941009" y="1737359"/>
              <a:ext cx="10309982" cy="4050983"/>
              <a:chOff x="260096" y="1488697"/>
              <a:chExt cx="11931904" cy="4688266"/>
            </a:xfrm>
          </p:grpSpPr>
          <p:sp>
            <p:nvSpPr>
              <p:cNvPr id="5" name="직사각형 4"/>
              <p:cNvSpPr/>
              <p:nvPr/>
            </p:nvSpPr>
            <p:spPr>
              <a:xfrm>
                <a:off x="260096" y="1488697"/>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4514895" y="2345878"/>
                <a:ext cx="6100272" cy="3028380"/>
              </a:xfrm>
              <a:prstGeom prst="rect">
                <a:avLst/>
              </a:prstGeom>
            </p:spPr>
          </p:pic>
          <p:pic>
            <p:nvPicPr>
              <p:cNvPr id="7" name="그림 6"/>
              <p:cNvPicPr>
                <a:picLocks noChangeAspect="1"/>
              </p:cNvPicPr>
              <p:nvPr/>
            </p:nvPicPr>
            <p:blipFill rotWithShape="1">
              <a:blip r:embed="rId3" cstate="print">
                <a:extLst>
                  <a:ext uri="{28A0092B-C50C-407E-A947-70E740481C1C}">
                    <a14:useLocalDpi xmlns:a14="http://schemas.microsoft.com/office/drawing/2010/main" val="0"/>
                  </a:ext>
                </a:extLst>
              </a:blip>
              <a:srcRect t="8252" b="4941"/>
              <a:stretch/>
            </p:blipFill>
            <p:spPr>
              <a:xfrm>
                <a:off x="2804407" y="4194399"/>
                <a:ext cx="1447996" cy="1256971"/>
              </a:xfrm>
              <a:prstGeom prst="rect">
                <a:avLst/>
              </a:prstGeom>
            </p:spPr>
          </p:pic>
          <p:sp>
            <p:nvSpPr>
              <p:cNvPr id="8" name="U자형 화살표 7"/>
              <p:cNvSpPr/>
              <p:nvPr/>
            </p:nvSpPr>
            <p:spPr>
              <a:xfrm rot="10800000">
                <a:off x="3484202" y="5412595"/>
                <a:ext cx="1571414" cy="511460"/>
              </a:xfrm>
              <a:prstGeom prst="uturnArrow">
                <a:avLst>
                  <a:gd name="adj1" fmla="val 25000"/>
                  <a:gd name="adj2" fmla="val 25000"/>
                  <a:gd name="adj3" fmla="val 25000"/>
                  <a:gd name="adj4" fmla="val 43750"/>
                  <a:gd name="adj5" fmla="val 100000"/>
                </a:avLst>
              </a:prstGeom>
              <a:solidFill>
                <a:srgbClr val="F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0" name="U자형 화살표 9"/>
              <p:cNvSpPr/>
              <p:nvPr/>
            </p:nvSpPr>
            <p:spPr>
              <a:xfrm rot="10800000">
                <a:off x="3484201" y="5412594"/>
                <a:ext cx="1571415" cy="508662"/>
              </a:xfrm>
              <a:prstGeom prst="uturnArrow">
                <a:avLst>
                  <a:gd name="adj1" fmla="val 25000"/>
                  <a:gd name="adj2" fmla="val 25000"/>
                  <a:gd name="adj3" fmla="val 25000"/>
                  <a:gd name="adj4" fmla="val 43750"/>
                  <a:gd name="adj5" fmla="val 100000"/>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2" name="직사각형 11"/>
              <p:cNvSpPr/>
              <p:nvPr/>
            </p:nvSpPr>
            <p:spPr>
              <a:xfrm>
                <a:off x="4980400" y="4425340"/>
                <a:ext cx="88187" cy="12787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5" name="직사각형 14"/>
            <p:cNvSpPr/>
            <p:nvPr/>
          </p:nvSpPr>
          <p:spPr>
            <a:xfrm>
              <a:off x="4932076" y="4276725"/>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6" name="직사각형 15"/>
            <p:cNvSpPr/>
            <p:nvPr/>
          </p:nvSpPr>
          <p:spPr>
            <a:xfrm>
              <a:off x="5099685" y="4276724"/>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7" name="직사각형 16"/>
            <p:cNvSpPr/>
            <p:nvPr/>
          </p:nvSpPr>
          <p:spPr>
            <a:xfrm>
              <a:off x="4848287" y="4276724"/>
              <a:ext cx="76200" cy="110489"/>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9" name="타원 18"/>
          <p:cNvSpPr/>
          <p:nvPr/>
        </p:nvSpPr>
        <p:spPr>
          <a:xfrm>
            <a:off x="4995747" y="3278954"/>
            <a:ext cx="245976" cy="245976"/>
          </a:xfrm>
          <a:prstGeom prst="ellipse">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내용 개체 틀 2"/>
          <p:cNvSpPr txBox="1">
            <a:spLocks/>
          </p:cNvSpPr>
          <p:nvPr/>
        </p:nvSpPr>
        <p:spPr>
          <a:xfrm>
            <a:off x="410307" y="25403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작동 메커니즘</a:t>
            </a:r>
            <a:endParaRPr lang="en-US" altLang="ko-KR" sz="3000" smtClean="0"/>
          </a:p>
        </p:txBody>
      </p:sp>
    </p:spTree>
    <p:extLst>
      <p:ext uri="{BB962C8B-B14F-4D97-AF65-F5344CB8AC3E}">
        <p14:creationId xmlns:p14="http://schemas.microsoft.com/office/powerpoint/2010/main" val="715924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1107831"/>
            <a:ext cx="11026140" cy="5069132"/>
          </a:xfrm>
        </p:spPr>
        <p:txBody>
          <a:bodyPr>
            <a:normAutofit/>
          </a:bodyPr>
          <a:lstStyle/>
          <a:p>
            <a:pPr marL="0" indent="0">
              <a:buNone/>
            </a:pPr>
            <a:r>
              <a:rPr lang="en-US" altLang="ko-KR" sz="2400"/>
              <a:t>3</a:t>
            </a:r>
            <a:r>
              <a:rPr lang="en-US" altLang="ko-KR" sz="2400" smtClean="0"/>
              <a:t>.   </a:t>
            </a:r>
            <a:r>
              <a:rPr lang="ko-KR" altLang="en-US" sz="2400" smtClean="0"/>
              <a:t>주유가 종료되면 탱크의 기름 잔량과 주유기로 나간 기름양을 블록체인에 전송</a:t>
            </a:r>
            <a:endParaRPr lang="ko-KR" altLang="en-US" sz="2400"/>
          </a:p>
        </p:txBody>
      </p:sp>
      <p:grpSp>
        <p:nvGrpSpPr>
          <p:cNvPr id="53" name="그룹 52"/>
          <p:cNvGrpSpPr/>
          <p:nvPr/>
        </p:nvGrpSpPr>
        <p:grpSpPr>
          <a:xfrm>
            <a:off x="600891" y="1565910"/>
            <a:ext cx="10829109" cy="4477226"/>
            <a:chOff x="795747" y="1688306"/>
            <a:chExt cx="10352313" cy="4366260"/>
          </a:xfrm>
        </p:grpSpPr>
        <p:grpSp>
          <p:nvGrpSpPr>
            <p:cNvPr id="41" name="그룹 40"/>
            <p:cNvGrpSpPr/>
            <p:nvPr/>
          </p:nvGrpSpPr>
          <p:grpSpPr>
            <a:xfrm>
              <a:off x="795747" y="1688306"/>
              <a:ext cx="10352313" cy="4366260"/>
              <a:chOff x="243358" y="3480375"/>
              <a:chExt cx="12224994" cy="4688266"/>
            </a:xfrm>
          </p:grpSpPr>
          <p:sp>
            <p:nvSpPr>
              <p:cNvPr id="16" name="직사각형 15"/>
              <p:cNvSpPr/>
              <p:nvPr/>
            </p:nvSpPr>
            <p:spPr>
              <a:xfrm>
                <a:off x="243358" y="3480375"/>
                <a:ext cx="1222499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17" name="그림 16"/>
              <p:cNvPicPr>
                <a:picLocks noChangeAspect="1"/>
              </p:cNvPicPr>
              <p:nvPr/>
            </p:nvPicPr>
            <p:blipFill rotWithShape="1">
              <a:blip r:embed="rId2">
                <a:extLst>
                  <a:ext uri="{28A0092B-C50C-407E-A947-70E740481C1C}">
                    <a14:useLocalDpi xmlns:a14="http://schemas.microsoft.com/office/drawing/2010/main" val="0"/>
                  </a:ext>
                </a:extLst>
              </a:blip>
              <a:srcRect l="1" t="25056" r="-248" b="25178"/>
              <a:stretch/>
            </p:blipFill>
            <p:spPr>
              <a:xfrm>
                <a:off x="942848" y="4050196"/>
                <a:ext cx="2617011" cy="1299172"/>
              </a:xfrm>
              <a:prstGeom prst="rect">
                <a:avLst/>
              </a:prstGeom>
              <a:effectLst>
                <a:outerShdw blurRad="50800" dist="38100" dir="2700000" algn="tl" rotWithShape="0">
                  <a:prstClr val="black">
                    <a:alpha val="40000"/>
                  </a:prstClr>
                </a:outerShdw>
              </a:effectLst>
            </p:spPr>
          </p:pic>
          <p:grpSp>
            <p:nvGrpSpPr>
              <p:cNvPr id="18" name="그룹 17"/>
              <p:cNvGrpSpPr/>
              <p:nvPr/>
            </p:nvGrpSpPr>
            <p:grpSpPr>
              <a:xfrm>
                <a:off x="921174" y="6150152"/>
                <a:ext cx="2736319" cy="1344848"/>
                <a:chOff x="863600" y="4364739"/>
                <a:chExt cx="2976887" cy="1463083"/>
              </a:xfrm>
              <a:effectLst>
                <a:outerShdw blurRad="50800" dist="38100" dir="2700000" algn="tl" rotWithShape="0">
                  <a:prstClr val="black">
                    <a:alpha val="40000"/>
                  </a:prstClr>
                </a:outerShdw>
              </a:effectLst>
            </p:grpSpPr>
            <p:grpSp>
              <p:nvGrpSpPr>
                <p:cNvPr id="19" name="그룹 18"/>
                <p:cNvGrpSpPr/>
                <p:nvPr/>
              </p:nvGrpSpPr>
              <p:grpSpPr>
                <a:xfrm>
                  <a:off x="863600" y="4364739"/>
                  <a:ext cx="2976887" cy="1463083"/>
                  <a:chOff x="2487239" y="5258053"/>
                  <a:chExt cx="2976887" cy="1038147"/>
                </a:xfrm>
              </p:grpSpPr>
              <p:grpSp>
                <p:nvGrpSpPr>
                  <p:cNvPr id="21" name="그룹 20"/>
                  <p:cNvGrpSpPr/>
                  <p:nvPr/>
                </p:nvGrpSpPr>
                <p:grpSpPr>
                  <a:xfrm>
                    <a:off x="2487240" y="5258053"/>
                    <a:ext cx="2976886" cy="1036827"/>
                    <a:chOff x="1966032" y="5227320"/>
                    <a:chExt cx="3794688" cy="1036827"/>
                  </a:xfrm>
                </p:grpSpPr>
                <p:sp>
                  <p:nvSpPr>
                    <p:cNvPr id="25" name="모서리가 둥근 직사각형 24"/>
                    <p:cNvSpPr/>
                    <p:nvPr/>
                  </p:nvSpPr>
                  <p:spPr>
                    <a:xfrm>
                      <a:off x="1966032" y="5410707"/>
                      <a:ext cx="3794688" cy="8534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6" name="직사각형 25"/>
                    <p:cNvSpPr/>
                    <p:nvPr/>
                  </p:nvSpPr>
                  <p:spPr>
                    <a:xfrm>
                      <a:off x="2179320" y="5295900"/>
                      <a:ext cx="464820" cy="11480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7" name="모서리가 둥근 직사각형 26"/>
                    <p:cNvSpPr/>
                    <p:nvPr/>
                  </p:nvSpPr>
                  <p:spPr>
                    <a:xfrm>
                      <a:off x="2125980" y="5227320"/>
                      <a:ext cx="571500" cy="6858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2" name="타원 21"/>
                  <p:cNvSpPr/>
                  <p:nvPr/>
                </p:nvSpPr>
                <p:spPr>
                  <a:xfrm>
                    <a:off x="2682459" y="5360160"/>
                    <a:ext cx="35866" cy="45719"/>
                  </a:xfrm>
                  <a:prstGeom prst="ellipse">
                    <a:avLst/>
                  </a:prstGeom>
                  <a:solidFill>
                    <a:schemeClr val="bg1">
                      <a:lumMod val="50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3" name="양쪽 모서리가 둥근 사각형 22"/>
                  <p:cNvSpPr/>
                  <p:nvPr/>
                </p:nvSpPr>
                <p:spPr>
                  <a:xfrm rot="10800000">
                    <a:off x="2487239" y="5955078"/>
                    <a:ext cx="2976883" cy="341122"/>
                  </a:xfrm>
                  <a:prstGeom prst="round2Same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4" name="모서리가 둥근 직사각형 23"/>
                  <p:cNvSpPr/>
                  <p:nvPr/>
                </p:nvSpPr>
                <p:spPr>
                  <a:xfrm>
                    <a:off x="2566090" y="5508796"/>
                    <a:ext cx="2831084" cy="714968"/>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0" name="양쪽 모서리가 둥근 사각형 19"/>
                <p:cNvSpPr/>
                <p:nvPr/>
              </p:nvSpPr>
              <p:spPr>
                <a:xfrm rot="10800000">
                  <a:off x="942451" y="4948001"/>
                  <a:ext cx="2831084" cy="777736"/>
                </a:xfrm>
                <a:prstGeom prst="round2SameRect">
                  <a:avLst/>
                </a:prstGeom>
                <a:solidFill>
                  <a:srgbClr val="FFD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8" name="정상적인 루틴"/>
              <p:cNvSpPr txBox="1"/>
              <p:nvPr/>
            </p:nvSpPr>
            <p:spPr>
              <a:xfrm>
                <a:off x="3910684" y="4711249"/>
                <a:ext cx="2749070" cy="355747"/>
              </a:xfrm>
              <a:prstGeom prst="rect">
                <a:avLst/>
              </a:prstGeom>
              <a:solidFill>
                <a:srgbClr val="848484"/>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smtClean="0">
                    <a:latin typeface="+mn-ea"/>
                  </a:rPr>
                  <a:t>주유기에서 나간 기름의 양</a:t>
                </a:r>
                <a:endParaRPr lang="en-US" altLang="ko-KR" sz="1400">
                  <a:latin typeface="+mn-ea"/>
                </a:endParaRPr>
              </a:p>
            </p:txBody>
          </p:sp>
          <p:sp>
            <p:nvSpPr>
              <p:cNvPr id="29" name="정상적인 루틴"/>
              <p:cNvSpPr txBox="1"/>
              <p:nvPr/>
            </p:nvSpPr>
            <p:spPr>
              <a:xfrm>
                <a:off x="3910684" y="5934795"/>
                <a:ext cx="2749070" cy="349812"/>
              </a:xfrm>
              <a:prstGeom prst="rect">
                <a:avLst/>
              </a:prstGeom>
              <a:solidFill>
                <a:srgbClr val="3383CB"/>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600" smtClean="0">
                    <a:latin typeface="+mn-ea"/>
                  </a:rPr>
                  <a:t>기름 탱크 기름 잔량</a:t>
                </a:r>
                <a:endParaRPr lang="en-US" altLang="ko-KR" sz="1600">
                  <a:latin typeface="+mn-ea"/>
                </a:endParaRPr>
              </a:p>
            </p:txBody>
          </p:sp>
          <p:sp>
            <p:nvSpPr>
              <p:cNvPr id="30" name="정상적인 루틴"/>
              <p:cNvSpPr txBox="1"/>
              <p:nvPr/>
            </p:nvSpPr>
            <p:spPr>
              <a:xfrm>
                <a:off x="3910684" y="7152407"/>
                <a:ext cx="2749070" cy="340034"/>
              </a:xfrm>
              <a:prstGeom prst="rect">
                <a:avLst/>
              </a:prstGeom>
              <a:solidFill>
                <a:srgbClr val="EE853E"/>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600" smtClean="0">
                    <a:latin typeface="+mn-ea"/>
                  </a:rPr>
                  <a:t>기름 성분 식별값</a:t>
                </a:r>
                <a:endParaRPr lang="en-US" altLang="ko-KR" sz="1600">
                  <a:latin typeface="+mn-ea"/>
                </a:endParaRPr>
              </a:p>
            </p:txBody>
          </p:sp>
          <p:sp>
            <p:nvSpPr>
              <p:cNvPr id="31" name="직사각형 30"/>
              <p:cNvSpPr/>
              <p:nvPr/>
            </p:nvSpPr>
            <p:spPr>
              <a:xfrm rot="10800000">
                <a:off x="7097066" y="4814307"/>
                <a:ext cx="842610" cy="12507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2" name="직사각형 31"/>
              <p:cNvSpPr/>
              <p:nvPr/>
            </p:nvSpPr>
            <p:spPr>
              <a:xfrm rot="10800000">
                <a:off x="7087407" y="6025002"/>
                <a:ext cx="842608" cy="115162"/>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3" name="직사각형 32"/>
              <p:cNvSpPr/>
              <p:nvPr/>
            </p:nvSpPr>
            <p:spPr>
              <a:xfrm rot="10800000">
                <a:off x="7087403" y="7242047"/>
                <a:ext cx="842610" cy="10881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4" name="타원 33"/>
              <p:cNvSpPr/>
              <p:nvPr/>
            </p:nvSpPr>
            <p:spPr>
              <a:xfrm>
                <a:off x="6812379" y="4825596"/>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5" name="타원 34"/>
              <p:cNvSpPr/>
              <p:nvPr/>
            </p:nvSpPr>
            <p:spPr>
              <a:xfrm>
                <a:off x="6812379" y="6036364"/>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6" name="타원 35"/>
              <p:cNvSpPr/>
              <p:nvPr/>
            </p:nvSpPr>
            <p:spPr>
              <a:xfrm>
                <a:off x="6812379" y="7251049"/>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0" name="오른쪽 화살표 설명선 39"/>
              <p:cNvSpPr/>
              <p:nvPr/>
            </p:nvSpPr>
            <p:spPr>
              <a:xfrm>
                <a:off x="7931548" y="4814308"/>
                <a:ext cx="1635108" cy="2536554"/>
              </a:xfrm>
              <a:prstGeom prst="rightArrowCallout">
                <a:avLst>
                  <a:gd name="adj1" fmla="val 7232"/>
                  <a:gd name="adj2" fmla="val 8293"/>
                  <a:gd name="adj3" fmla="val 14506"/>
                  <a:gd name="adj4" fmla="val 10358"/>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grpSp>
          <p:nvGrpSpPr>
            <p:cNvPr id="52" name="그룹 51"/>
            <p:cNvGrpSpPr/>
            <p:nvPr/>
          </p:nvGrpSpPr>
          <p:grpSpPr>
            <a:xfrm>
              <a:off x="8985848" y="2987956"/>
              <a:ext cx="1880114" cy="2298169"/>
              <a:chOff x="8831210" y="2893445"/>
              <a:chExt cx="2034752" cy="2487192"/>
            </a:xfrm>
          </p:grpSpPr>
          <p:sp>
            <p:nvSpPr>
              <p:cNvPr id="51" name="정육면체 50"/>
              <p:cNvSpPr/>
              <p:nvPr/>
            </p:nvSpPr>
            <p:spPr>
              <a:xfrm>
                <a:off x="8964697" y="3892665"/>
                <a:ext cx="865631" cy="86563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42" name="그룹 41"/>
              <p:cNvGrpSpPr/>
              <p:nvPr/>
            </p:nvGrpSpPr>
            <p:grpSpPr>
              <a:xfrm>
                <a:off x="8831210" y="2893445"/>
                <a:ext cx="2034752" cy="2487192"/>
                <a:chOff x="8694692" y="4549997"/>
                <a:chExt cx="2521948" cy="3082719"/>
              </a:xfrm>
            </p:grpSpPr>
            <p:sp>
              <p:nvSpPr>
                <p:cNvPr id="43" name="정육면체 42"/>
                <p:cNvSpPr/>
                <p:nvPr/>
              </p:nvSpPr>
              <p:spPr>
                <a:xfrm>
                  <a:off x="10143744" y="5821235"/>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4" name="정육면체 43"/>
                <p:cNvSpPr/>
                <p:nvPr/>
              </p:nvSpPr>
              <p:spPr>
                <a:xfrm>
                  <a:off x="8892032" y="457510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5" name="오른쪽 화살표 44"/>
                <p:cNvSpPr/>
                <p:nvPr/>
              </p:nvSpPr>
              <p:spPr>
                <a:xfrm rot="10800000">
                  <a:off x="9836911" y="6230894"/>
                  <a:ext cx="30683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6" name="왼쪽/오른쪽 화살표 45"/>
                <p:cNvSpPr/>
                <p:nvPr/>
              </p:nvSpPr>
              <p:spPr>
                <a:xfrm rot="5400000">
                  <a:off x="10265664" y="5440115"/>
                  <a:ext cx="820928" cy="227584"/>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7" name="오른쪽 화살표 46"/>
                <p:cNvSpPr/>
                <p:nvPr/>
              </p:nvSpPr>
              <p:spPr>
                <a:xfrm>
                  <a:off x="9836912" y="4969684"/>
                  <a:ext cx="68275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8" name="정육면체 47"/>
                <p:cNvSpPr/>
                <p:nvPr/>
              </p:nvSpPr>
              <p:spPr>
                <a:xfrm>
                  <a:off x="10143744" y="454999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9" name="직사각형 48"/>
                <p:cNvSpPr/>
                <p:nvPr/>
              </p:nvSpPr>
              <p:spPr>
                <a:xfrm>
                  <a:off x="9353297" y="5648003"/>
                  <a:ext cx="132080" cy="316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50" name="TextBox 49"/>
                <p:cNvSpPr txBox="1"/>
                <p:nvPr/>
              </p:nvSpPr>
              <p:spPr>
                <a:xfrm>
                  <a:off x="8694692" y="7146429"/>
                  <a:ext cx="2521948" cy="486287"/>
                </a:xfrm>
                <a:prstGeom prst="rect">
                  <a:avLst/>
                </a:prstGeom>
                <a:noFill/>
              </p:spPr>
              <p:txBody>
                <a:bodyPr wrap="square" rtlCol="0">
                  <a:spAutoFit/>
                </a:bodyPr>
                <a:lstStyle/>
                <a:p>
                  <a:pPr algn="ctr"/>
                  <a:r>
                    <a:rPr lang="en-US" altLang="ko-KR" sz="2560">
                      <a:solidFill>
                        <a:schemeClr val="bg1"/>
                      </a:solidFill>
                    </a:rPr>
                    <a:t>Blockchain</a:t>
                  </a:r>
                  <a:endParaRPr lang="ko-KR" altLang="en-US" sz="2560">
                    <a:solidFill>
                      <a:schemeClr val="bg1"/>
                    </a:solidFill>
                  </a:endParaRPr>
                </a:p>
              </p:txBody>
            </p:sp>
          </p:grpSp>
        </p:grpSp>
      </p:grpSp>
      <p:sp>
        <p:nvSpPr>
          <p:cNvPr id="38" name="모서리가 둥근 직사각형 37"/>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내용 개체 틀 2"/>
          <p:cNvSpPr txBox="1">
            <a:spLocks/>
          </p:cNvSpPr>
          <p:nvPr/>
        </p:nvSpPr>
        <p:spPr>
          <a:xfrm>
            <a:off x="410307" y="25403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작동 메커니즘</a:t>
            </a:r>
            <a:endParaRPr lang="en-US" altLang="ko-KR" sz="3000" smtClean="0"/>
          </a:p>
        </p:txBody>
      </p:sp>
    </p:spTree>
    <p:extLst>
      <p:ext uri="{BB962C8B-B14F-4D97-AF65-F5344CB8AC3E}">
        <p14:creationId xmlns:p14="http://schemas.microsoft.com/office/powerpoint/2010/main" val="3580702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1098090"/>
            <a:ext cx="11026140" cy="5131625"/>
          </a:xfrm>
        </p:spPr>
        <p:txBody>
          <a:bodyPr>
            <a:normAutofit/>
          </a:bodyPr>
          <a:lstStyle/>
          <a:p>
            <a:pPr marL="0" indent="0">
              <a:buNone/>
            </a:pPr>
            <a:r>
              <a:rPr lang="en-US" altLang="ko-KR" sz="2400" smtClean="0"/>
              <a:t>4.   </a:t>
            </a:r>
            <a:r>
              <a:rPr lang="ko-KR" altLang="en-US" sz="2400" smtClean="0"/>
              <a:t>블록체인에 등록되어 있는 스마트컨트랙트의 검증 연산에 의해 결과 반환</a:t>
            </a:r>
            <a:endParaRPr lang="ko-KR" altLang="en-US" sz="2400"/>
          </a:p>
        </p:txBody>
      </p:sp>
      <p:grpSp>
        <p:nvGrpSpPr>
          <p:cNvPr id="2" name="그룹 1"/>
          <p:cNvGrpSpPr/>
          <p:nvPr/>
        </p:nvGrpSpPr>
        <p:grpSpPr>
          <a:xfrm>
            <a:off x="575310" y="1616647"/>
            <a:ext cx="10888980" cy="4397753"/>
            <a:chOff x="575310" y="1484767"/>
            <a:chExt cx="10888980" cy="4397753"/>
          </a:xfrm>
        </p:grpSpPr>
        <p:sp>
          <p:nvSpPr>
            <p:cNvPr id="38" name="직사각형 37"/>
            <p:cNvSpPr/>
            <p:nvPr/>
          </p:nvSpPr>
          <p:spPr>
            <a:xfrm>
              <a:off x="575310" y="1484767"/>
              <a:ext cx="10888980" cy="43977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39" name="그룹 38"/>
            <p:cNvGrpSpPr/>
            <p:nvPr/>
          </p:nvGrpSpPr>
          <p:grpSpPr>
            <a:xfrm>
              <a:off x="5181556" y="2457343"/>
              <a:ext cx="2424939" cy="2424939"/>
              <a:chOff x="8213546" y="3184635"/>
              <a:chExt cx="2265680" cy="2265680"/>
            </a:xfrm>
            <a:effectLst/>
          </p:grpSpPr>
          <p:pic>
            <p:nvPicPr>
              <p:cNvPr id="54" name="그림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546" y="3184635"/>
                <a:ext cx="2265680" cy="2265680"/>
              </a:xfrm>
              <a:prstGeom prst="rect">
                <a:avLst/>
              </a:prstGeom>
            </p:spPr>
          </p:pic>
          <p:sp>
            <p:nvSpPr>
              <p:cNvPr id="55" name="타원 54"/>
              <p:cNvSpPr/>
              <p:nvPr/>
            </p:nvSpPr>
            <p:spPr>
              <a:xfrm>
                <a:off x="8213546" y="3184635"/>
                <a:ext cx="2265680" cy="2265680"/>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57" name="정상적인 루틴"/>
            <p:cNvSpPr txBox="1"/>
            <p:nvPr/>
          </p:nvSpPr>
          <p:spPr>
            <a:xfrm>
              <a:off x="1034474" y="2348144"/>
              <a:ext cx="2380071" cy="339733"/>
            </a:xfrm>
            <a:prstGeom prst="rect">
              <a:avLst/>
            </a:prstGeom>
            <a:solidFill>
              <a:srgbClr val="848484"/>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주유기에서 나간 기름의 양</a:t>
              </a:r>
              <a:endParaRPr lang="en-US" altLang="ko-KR" sz="1400" b="1">
                <a:latin typeface="+mn-ea"/>
              </a:endParaRPr>
            </a:p>
          </p:txBody>
        </p:sp>
        <p:sp>
          <p:nvSpPr>
            <p:cNvPr id="58" name="정상적인 루틴"/>
            <p:cNvSpPr txBox="1"/>
            <p:nvPr/>
          </p:nvSpPr>
          <p:spPr>
            <a:xfrm>
              <a:off x="1034474" y="3516612"/>
              <a:ext cx="2380071" cy="334065"/>
            </a:xfrm>
            <a:prstGeom prst="rect">
              <a:avLst/>
            </a:prstGeom>
            <a:solidFill>
              <a:srgbClr val="3383CB"/>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기름 탱크 기름 잔량</a:t>
              </a:r>
              <a:endParaRPr lang="en-US" altLang="ko-KR" sz="1400" b="1">
                <a:latin typeface="+mn-ea"/>
              </a:endParaRPr>
            </a:p>
          </p:txBody>
        </p:sp>
        <p:sp>
          <p:nvSpPr>
            <p:cNvPr id="59" name="정상적인 루틴"/>
            <p:cNvSpPr txBox="1"/>
            <p:nvPr/>
          </p:nvSpPr>
          <p:spPr>
            <a:xfrm>
              <a:off x="1034474" y="4679414"/>
              <a:ext cx="2380071" cy="324728"/>
            </a:xfrm>
            <a:prstGeom prst="rect">
              <a:avLst/>
            </a:prstGeom>
            <a:solidFill>
              <a:srgbClr val="EE853E"/>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기름 성분 식별값</a:t>
              </a:r>
              <a:endParaRPr lang="en-US" altLang="ko-KR" sz="1400" b="1">
                <a:latin typeface="+mn-ea"/>
              </a:endParaRPr>
            </a:p>
          </p:txBody>
        </p:sp>
        <p:sp>
          <p:nvSpPr>
            <p:cNvPr id="60" name="직사각형 59"/>
            <p:cNvSpPr/>
            <p:nvPr/>
          </p:nvSpPr>
          <p:spPr>
            <a:xfrm rot="10800000">
              <a:off x="3789348" y="2445913"/>
              <a:ext cx="382282"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63" name="타원 62"/>
            <p:cNvSpPr/>
            <p:nvPr/>
          </p:nvSpPr>
          <p:spPr>
            <a:xfrm>
              <a:off x="3542539" y="2445913"/>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67" name="직사각형 66"/>
            <p:cNvSpPr/>
            <p:nvPr/>
          </p:nvSpPr>
          <p:spPr>
            <a:xfrm rot="10800000">
              <a:off x="3793158" y="3613609"/>
              <a:ext cx="382282"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66" name="오른쪽 화살표 설명선 65"/>
            <p:cNvSpPr/>
            <p:nvPr/>
          </p:nvSpPr>
          <p:spPr>
            <a:xfrm>
              <a:off x="4083959" y="2456756"/>
              <a:ext cx="859323" cy="2410851"/>
            </a:xfrm>
            <a:prstGeom prst="rightArrowCallout">
              <a:avLst>
                <a:gd name="adj1" fmla="val 12204"/>
                <a:gd name="adj2" fmla="val 9892"/>
                <a:gd name="adj3" fmla="val 15836"/>
                <a:gd name="adj4" fmla="val 10358"/>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68" name="직사각형 67"/>
            <p:cNvSpPr/>
            <p:nvPr/>
          </p:nvSpPr>
          <p:spPr>
            <a:xfrm rot="10800000">
              <a:off x="3841876" y="4760270"/>
              <a:ext cx="329754" cy="108666"/>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69" name="타원 68"/>
            <p:cNvSpPr/>
            <p:nvPr/>
          </p:nvSpPr>
          <p:spPr>
            <a:xfrm>
              <a:off x="3542539" y="3613609"/>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70" name="타원 69"/>
            <p:cNvSpPr/>
            <p:nvPr/>
          </p:nvSpPr>
          <p:spPr>
            <a:xfrm>
              <a:off x="3545675" y="4758940"/>
              <a:ext cx="110280" cy="108667"/>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cxnSp>
          <p:nvCxnSpPr>
            <p:cNvPr id="3" name="꺾인 연결선 2"/>
            <p:cNvCxnSpPr/>
            <p:nvPr/>
          </p:nvCxnSpPr>
          <p:spPr>
            <a:xfrm flipV="1">
              <a:off x="7844769" y="2811780"/>
              <a:ext cx="1572059" cy="845970"/>
            </a:xfrm>
            <a:prstGeom prst="bentConnector3">
              <a:avLst/>
            </a:prstGeom>
            <a:ln w="76200">
              <a:solidFill>
                <a:srgbClr val="595959"/>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1" name="꺾인 연결선 70"/>
            <p:cNvCxnSpPr/>
            <p:nvPr/>
          </p:nvCxnSpPr>
          <p:spPr>
            <a:xfrm>
              <a:off x="7846039" y="3657750"/>
              <a:ext cx="1566979" cy="742800"/>
            </a:xfrm>
            <a:prstGeom prst="bentConnector3">
              <a:avLst>
                <a:gd name="adj1" fmla="val 50000"/>
              </a:avLst>
            </a:prstGeom>
            <a:ln w="76200">
              <a:solidFill>
                <a:srgbClr val="595959"/>
              </a:solidFill>
              <a:tailEnd type="triangle"/>
            </a:ln>
            <a:effectLst/>
          </p:spPr>
          <p:style>
            <a:lnRef idx="1">
              <a:schemeClr val="accent1"/>
            </a:lnRef>
            <a:fillRef idx="0">
              <a:schemeClr val="accent1"/>
            </a:fillRef>
            <a:effectRef idx="0">
              <a:schemeClr val="accent1"/>
            </a:effectRef>
            <a:fontRef idx="minor">
              <a:schemeClr val="tx1"/>
            </a:fontRef>
          </p:style>
        </p:cxnSp>
        <p:sp>
          <p:nvSpPr>
            <p:cNvPr id="72" name="정상적인 루틴"/>
            <p:cNvSpPr txBox="1"/>
            <p:nvPr/>
          </p:nvSpPr>
          <p:spPr>
            <a:xfrm>
              <a:off x="9661834" y="2644747"/>
              <a:ext cx="917804" cy="334065"/>
            </a:xfrm>
            <a:prstGeom prst="rect">
              <a:avLst/>
            </a:prstGeom>
            <a:solidFill>
              <a:srgbClr val="0070C0"/>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정상</a:t>
              </a:r>
              <a:endParaRPr lang="en-US" altLang="ko-KR" sz="1600" b="1">
                <a:latin typeface="+mn-ea"/>
              </a:endParaRPr>
            </a:p>
          </p:txBody>
        </p:sp>
        <p:sp>
          <p:nvSpPr>
            <p:cNvPr id="73" name="정상적인 루틴"/>
            <p:cNvSpPr txBox="1"/>
            <p:nvPr/>
          </p:nvSpPr>
          <p:spPr>
            <a:xfrm>
              <a:off x="9661834" y="4263633"/>
              <a:ext cx="917804" cy="334065"/>
            </a:xfrm>
            <a:prstGeom prst="rect">
              <a:avLst/>
            </a:prstGeom>
            <a:solidFill>
              <a:srgbClr val="C00000"/>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400" b="1" smtClean="0">
                  <a:latin typeface="+mn-ea"/>
                </a:rPr>
                <a:t>비정상</a:t>
              </a:r>
              <a:endParaRPr lang="en-US" altLang="ko-KR" sz="1400" b="1">
                <a:latin typeface="+mn-ea"/>
              </a:endParaRPr>
            </a:p>
          </p:txBody>
        </p:sp>
        <p:sp>
          <p:nvSpPr>
            <p:cNvPr id="74" name="정상적인 루틴"/>
            <p:cNvSpPr txBox="1"/>
            <p:nvPr/>
          </p:nvSpPr>
          <p:spPr>
            <a:xfrm>
              <a:off x="5606831" y="5116775"/>
              <a:ext cx="1574387" cy="362664"/>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ko-KR" altLang="en-US" sz="1600" b="1" smtClean="0">
                  <a:latin typeface="+mn-ea"/>
                </a:rPr>
                <a:t>검증 연산</a:t>
              </a:r>
              <a:endParaRPr lang="en-US" altLang="ko-KR" sz="1600" b="1">
                <a:latin typeface="+mn-ea"/>
              </a:endParaRPr>
            </a:p>
          </p:txBody>
        </p:sp>
      </p:grpSp>
      <p:sp>
        <p:nvSpPr>
          <p:cNvPr id="22" name="모서리가 둥근 직사각형 21"/>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내용 개체 틀 2"/>
          <p:cNvSpPr txBox="1">
            <a:spLocks/>
          </p:cNvSpPr>
          <p:nvPr/>
        </p:nvSpPr>
        <p:spPr>
          <a:xfrm>
            <a:off x="410307" y="25403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작동 메커니즘</a:t>
            </a:r>
            <a:endParaRPr lang="en-US" altLang="ko-KR" sz="3000" smtClean="0"/>
          </a:p>
        </p:txBody>
      </p:sp>
    </p:spTree>
    <p:extLst>
      <p:ext uri="{BB962C8B-B14F-4D97-AF65-F5344CB8AC3E}">
        <p14:creationId xmlns:p14="http://schemas.microsoft.com/office/powerpoint/2010/main" val="503713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1080507"/>
            <a:ext cx="11026140" cy="5131625"/>
          </a:xfrm>
        </p:spPr>
        <p:txBody>
          <a:bodyPr>
            <a:normAutofit/>
          </a:bodyPr>
          <a:lstStyle/>
          <a:p>
            <a:pPr marL="0" indent="0">
              <a:buNone/>
            </a:pPr>
            <a:r>
              <a:rPr lang="en-US" altLang="ko-KR" sz="2400" smtClean="0"/>
              <a:t>5.   </a:t>
            </a:r>
            <a:r>
              <a:rPr lang="ko-KR" altLang="en-US" sz="2400" smtClean="0"/>
              <a:t>검증 결과</a:t>
            </a:r>
            <a:r>
              <a:rPr lang="ko-KR" altLang="en-US" sz="2400"/>
              <a:t>를</a:t>
            </a:r>
            <a:r>
              <a:rPr lang="en-US" altLang="ko-KR" sz="2400" smtClean="0"/>
              <a:t> </a:t>
            </a:r>
            <a:r>
              <a:rPr lang="ko-KR" altLang="en-US" sz="2400" smtClean="0"/>
              <a:t>사용자가 볼 수 있는 홈페이지에 실시간 반영</a:t>
            </a:r>
            <a:endParaRPr lang="ko-KR" altLang="en-US" sz="2400"/>
          </a:p>
        </p:txBody>
      </p:sp>
      <p:grpSp>
        <p:nvGrpSpPr>
          <p:cNvPr id="7" name="그룹 6"/>
          <p:cNvGrpSpPr/>
          <p:nvPr/>
        </p:nvGrpSpPr>
        <p:grpSpPr>
          <a:xfrm>
            <a:off x="643890" y="1607862"/>
            <a:ext cx="10888980" cy="4397753"/>
            <a:chOff x="643890" y="1484767"/>
            <a:chExt cx="10888980" cy="4397753"/>
          </a:xfrm>
        </p:grpSpPr>
        <p:sp>
          <p:nvSpPr>
            <p:cNvPr id="38" name="직사각형 37"/>
            <p:cNvSpPr/>
            <p:nvPr/>
          </p:nvSpPr>
          <p:spPr>
            <a:xfrm>
              <a:off x="643890" y="1484767"/>
              <a:ext cx="10888980" cy="43977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3" name="그룹 2"/>
            <p:cNvGrpSpPr/>
            <p:nvPr/>
          </p:nvGrpSpPr>
          <p:grpSpPr>
            <a:xfrm>
              <a:off x="3316802" y="1693376"/>
              <a:ext cx="5399899" cy="3819503"/>
              <a:chOff x="3316802" y="1693376"/>
              <a:chExt cx="5399899" cy="3819503"/>
            </a:xfrm>
          </p:grpSpPr>
          <p:pic>
            <p:nvPicPr>
              <p:cNvPr id="22" name="Image" descr="Image"/>
              <p:cNvPicPr>
                <a:picLocks noChangeAspect="1"/>
              </p:cNvPicPr>
              <p:nvPr/>
            </p:nvPicPr>
            <p:blipFill>
              <a:blip r:embed="rId2">
                <a:extLst/>
              </a:blip>
              <a:stretch>
                <a:fillRect/>
              </a:stretch>
            </p:blipFill>
            <p:spPr>
              <a:xfrm>
                <a:off x="3322898" y="2021101"/>
                <a:ext cx="5393803" cy="3491778"/>
              </a:xfrm>
              <a:prstGeom prst="rect">
                <a:avLst/>
              </a:prstGeom>
              <a:ln w="12700">
                <a:noFill/>
                <a:miter lim="400000"/>
              </a:ln>
            </p:spPr>
          </p:pic>
          <p:sp>
            <p:nvSpPr>
              <p:cNvPr id="2" name="양쪽 모서리가 둥근 사각형 1"/>
              <p:cNvSpPr/>
              <p:nvPr/>
            </p:nvSpPr>
            <p:spPr>
              <a:xfrm>
                <a:off x="3316802" y="1724628"/>
                <a:ext cx="5399899" cy="296473"/>
              </a:xfrm>
              <a:prstGeom prst="round2Same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8442960" y="1764521"/>
                <a:ext cx="219456" cy="21668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412480" y="1720562"/>
                <a:ext cx="249936" cy="307777"/>
              </a:xfrm>
              <a:prstGeom prst="rect">
                <a:avLst/>
              </a:prstGeom>
              <a:noFill/>
            </p:spPr>
            <p:txBody>
              <a:bodyPr wrap="square" rtlCol="0">
                <a:spAutoFit/>
              </a:bodyPr>
              <a:lstStyle/>
              <a:p>
                <a:r>
                  <a:rPr lang="en-US" altLang="ko-KR" sz="1400" smtClean="0">
                    <a:solidFill>
                      <a:schemeClr val="bg1"/>
                    </a:solidFill>
                  </a:rPr>
                  <a:t>X</a:t>
                </a:r>
                <a:endParaRPr lang="ko-KR" altLang="en-US" sz="1400">
                  <a:solidFill>
                    <a:schemeClr val="bg1"/>
                  </a:solidFill>
                </a:endParaRPr>
              </a:p>
            </p:txBody>
          </p:sp>
          <p:sp>
            <p:nvSpPr>
              <p:cNvPr id="26" name="모서리가 둥근 직사각형 25"/>
              <p:cNvSpPr/>
              <p:nvPr/>
            </p:nvSpPr>
            <p:spPr>
              <a:xfrm>
                <a:off x="7972334" y="1767745"/>
                <a:ext cx="219456" cy="21668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7951470" y="1693376"/>
                <a:ext cx="249936" cy="307777"/>
              </a:xfrm>
              <a:prstGeom prst="rect">
                <a:avLst/>
              </a:prstGeom>
              <a:noFill/>
            </p:spPr>
            <p:txBody>
              <a:bodyPr wrap="square" rtlCol="0">
                <a:spAutoFit/>
              </a:bodyPr>
              <a:lstStyle/>
              <a:p>
                <a:r>
                  <a:rPr lang="en-US" altLang="ko-KR" sz="1400" b="1">
                    <a:solidFill>
                      <a:schemeClr val="bg1"/>
                    </a:solidFill>
                  </a:rPr>
                  <a:t>_</a:t>
                </a:r>
                <a:endParaRPr lang="ko-KR" altLang="en-US" sz="1400" b="1">
                  <a:solidFill>
                    <a:schemeClr val="bg1"/>
                  </a:solidFill>
                </a:endParaRPr>
              </a:p>
            </p:txBody>
          </p:sp>
          <p:sp>
            <p:nvSpPr>
              <p:cNvPr id="28" name="모서리가 둥근 직사각형 27"/>
              <p:cNvSpPr/>
              <p:nvPr/>
            </p:nvSpPr>
            <p:spPr>
              <a:xfrm>
                <a:off x="8208264" y="1768331"/>
                <a:ext cx="219456" cy="21668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8144836" y="1746327"/>
                <a:ext cx="249936" cy="307777"/>
              </a:xfrm>
              <a:prstGeom prst="rect">
                <a:avLst/>
              </a:prstGeom>
              <a:noFill/>
            </p:spPr>
            <p:txBody>
              <a:bodyPr wrap="square" rtlCol="0">
                <a:spAutoFit/>
              </a:bodyPr>
              <a:lstStyle/>
              <a:p>
                <a:r>
                  <a:rPr lang="ko-KR" altLang="en-US" sz="1400" b="1">
                    <a:solidFill>
                      <a:schemeClr val="bg1"/>
                    </a:solidFill>
                  </a:rPr>
                  <a:t>ㅁ</a:t>
                </a:r>
              </a:p>
            </p:txBody>
          </p:sp>
        </p:grpSp>
      </p:grpSp>
      <p:sp>
        <p:nvSpPr>
          <p:cNvPr id="12" name="모서리가 둥근 직사각형 11"/>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내용 개체 틀 2"/>
          <p:cNvSpPr txBox="1">
            <a:spLocks/>
          </p:cNvSpPr>
          <p:nvPr/>
        </p:nvSpPr>
        <p:spPr>
          <a:xfrm>
            <a:off x="410307" y="254032"/>
            <a:ext cx="10678297" cy="57244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작동 메커니즘</a:t>
            </a:r>
            <a:endParaRPr lang="en-US" altLang="ko-KR" sz="3000" smtClean="0"/>
          </a:p>
        </p:txBody>
      </p:sp>
    </p:spTree>
    <p:extLst>
      <p:ext uri="{BB962C8B-B14F-4D97-AF65-F5344CB8AC3E}">
        <p14:creationId xmlns:p14="http://schemas.microsoft.com/office/powerpoint/2010/main" val="988477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199" y="518984"/>
            <a:ext cx="10678297" cy="2693773"/>
          </a:xfrm>
        </p:spPr>
        <p:txBody>
          <a:bodyPr/>
          <a:lstStyle/>
          <a:p>
            <a:pPr marL="0" indent="0">
              <a:buNone/>
            </a:pPr>
            <a:endParaRPr lang="en-US" altLang="ko-KR" smtClean="0"/>
          </a:p>
          <a:p>
            <a:pPr marL="0" indent="0">
              <a:buNone/>
            </a:pPr>
            <a:endParaRPr lang="en-US" altLang="ko-KR"/>
          </a:p>
          <a:p>
            <a:r>
              <a:rPr lang="ko-KR" altLang="en-US" smtClean="0">
                <a:solidFill>
                  <a:srgbClr val="0070C0"/>
                </a:solidFill>
              </a:rPr>
              <a:t>정상</a:t>
            </a:r>
            <a:r>
              <a:rPr lang="en-US" altLang="ko-KR" smtClean="0"/>
              <a:t>: </a:t>
            </a:r>
            <a:r>
              <a:rPr lang="ko-KR" altLang="en-US" smtClean="0"/>
              <a:t>탱크에서 빠져나간 기름량 </a:t>
            </a:r>
            <a:r>
              <a:rPr lang="en-US" altLang="ko-KR" smtClean="0"/>
              <a:t>= </a:t>
            </a:r>
            <a:r>
              <a:rPr lang="ko-KR" altLang="en-US" smtClean="0"/>
              <a:t>주유기에서 빠져나간 기름량</a:t>
            </a:r>
            <a:endParaRPr lang="en-US" altLang="ko-KR" smtClean="0"/>
          </a:p>
          <a:p>
            <a:endParaRPr lang="en-US" altLang="ko-KR"/>
          </a:p>
          <a:p>
            <a:r>
              <a:rPr lang="ko-KR" altLang="en-US" smtClean="0">
                <a:solidFill>
                  <a:srgbClr val="FF0000"/>
                </a:solidFill>
              </a:rPr>
              <a:t>비정상</a:t>
            </a:r>
            <a:r>
              <a:rPr lang="en-US" altLang="ko-KR" smtClean="0"/>
              <a:t>: </a:t>
            </a:r>
            <a:r>
              <a:rPr lang="ko-KR" altLang="en-US" smtClean="0"/>
              <a:t>탱크에서 빠져나간 기름량 </a:t>
            </a:r>
            <a:r>
              <a:rPr lang="en-US" altLang="ko-KR" sz="3600" smtClean="0"/>
              <a:t>=</a:t>
            </a:r>
            <a:r>
              <a:rPr lang="en-US" altLang="ko-KR" smtClean="0"/>
              <a:t> </a:t>
            </a:r>
            <a:r>
              <a:rPr lang="ko-KR" altLang="en-US" smtClean="0"/>
              <a:t>주유기에서 빠져나간 기름량</a:t>
            </a:r>
            <a:endParaRPr lang="ko-KR" altLang="en-US"/>
          </a:p>
        </p:txBody>
      </p:sp>
      <p:cxnSp>
        <p:nvCxnSpPr>
          <p:cNvPr id="6" name="직선 연결선 5"/>
          <p:cNvCxnSpPr/>
          <p:nvPr/>
        </p:nvCxnSpPr>
        <p:spPr>
          <a:xfrm flipH="1">
            <a:off x="6611279" y="2707474"/>
            <a:ext cx="106678"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36820" y="3422822"/>
            <a:ext cx="9737125" cy="1200329"/>
          </a:xfrm>
          <a:prstGeom prst="rect">
            <a:avLst/>
          </a:prstGeom>
          <a:noFill/>
        </p:spPr>
        <p:txBody>
          <a:bodyPr wrap="square" rtlCol="0">
            <a:spAutoFit/>
          </a:bodyPr>
          <a:lstStyle/>
          <a:p>
            <a:pPr marL="514350" indent="-514350">
              <a:buFont typeface="+mj-lt"/>
              <a:buAutoNum type="arabicPeriod"/>
            </a:pPr>
            <a:r>
              <a:rPr lang="ko-KR" altLang="en-US" sz="2400" smtClean="0"/>
              <a:t>탱크 잔량 </a:t>
            </a:r>
            <a:r>
              <a:rPr lang="en-US" altLang="ko-KR" sz="2400" b="1" smtClean="0"/>
              <a:t>&lt;</a:t>
            </a:r>
            <a:r>
              <a:rPr lang="en-US" altLang="ko-KR" sz="2400" smtClean="0"/>
              <a:t> </a:t>
            </a:r>
            <a:r>
              <a:rPr lang="ko-KR" altLang="en-US" sz="2400" smtClean="0"/>
              <a:t>빠져나간 기름량</a:t>
            </a:r>
            <a:r>
              <a:rPr lang="en-US" altLang="ko-KR" sz="2400" smtClean="0"/>
              <a:t>: </a:t>
            </a:r>
            <a:r>
              <a:rPr lang="ko-KR" altLang="en-US" sz="2400" smtClean="0"/>
              <a:t>탱크로부터 비정상적인 추출 발생</a:t>
            </a:r>
            <a:r>
              <a:rPr lang="en-US" altLang="ko-KR" sz="2400" smtClean="0"/>
              <a:t/>
            </a:r>
            <a:br>
              <a:rPr lang="en-US" altLang="ko-KR" sz="2400" smtClean="0"/>
            </a:br>
            <a:endParaRPr lang="ko-KR" altLang="en-US" sz="2400" smtClean="0"/>
          </a:p>
          <a:p>
            <a:pPr marL="514350" indent="-514350">
              <a:buFont typeface="+mj-lt"/>
              <a:buAutoNum type="arabicPeriod"/>
            </a:pPr>
            <a:r>
              <a:rPr lang="ko-KR" altLang="en-US" sz="2400" smtClean="0"/>
              <a:t>탱크 잔량 </a:t>
            </a:r>
            <a:r>
              <a:rPr lang="en-US" altLang="ko-KR" sz="2400" b="1" smtClean="0"/>
              <a:t>&gt;</a:t>
            </a:r>
            <a:r>
              <a:rPr lang="en-US" altLang="ko-KR" sz="2400" smtClean="0"/>
              <a:t> </a:t>
            </a:r>
            <a:r>
              <a:rPr lang="ko-KR" altLang="en-US" sz="2400" smtClean="0"/>
              <a:t>빠져나간 기름량</a:t>
            </a:r>
            <a:r>
              <a:rPr lang="en-US" altLang="ko-KR" sz="2400" smtClean="0"/>
              <a:t>: </a:t>
            </a:r>
            <a:r>
              <a:rPr lang="ko-KR" altLang="en-US" sz="2400" smtClean="0"/>
              <a:t>탱크에 비정상적인 불순물 유입 발생</a:t>
            </a:r>
            <a:endParaRPr lang="en-US" altLang="ko-KR" sz="2400" smtClean="0"/>
          </a:p>
        </p:txBody>
      </p:sp>
      <p:sp>
        <p:nvSpPr>
          <p:cNvPr id="5" name="모서리가 둥근 직사각형 4"/>
          <p:cNvSpPr/>
          <p:nvPr/>
        </p:nvSpPr>
        <p:spPr>
          <a:xfrm>
            <a:off x="410307" y="39565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내용 개체 틀 2"/>
          <p:cNvSpPr txBox="1">
            <a:spLocks/>
          </p:cNvSpPr>
          <p:nvPr/>
        </p:nvSpPr>
        <p:spPr>
          <a:xfrm>
            <a:off x="410307" y="52659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검증 연산</a:t>
            </a:r>
            <a:endParaRPr lang="en-US" altLang="ko-KR" sz="3000" smtClean="0"/>
          </a:p>
        </p:txBody>
      </p:sp>
    </p:spTree>
    <p:extLst>
      <p:ext uri="{BB962C8B-B14F-4D97-AF65-F5344CB8AC3E}">
        <p14:creationId xmlns:p14="http://schemas.microsoft.com/office/powerpoint/2010/main" val="1226307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199" y="1354246"/>
            <a:ext cx="10678297" cy="2693773"/>
          </a:xfrm>
        </p:spPr>
        <p:txBody>
          <a:bodyPr/>
          <a:lstStyle/>
          <a:p>
            <a:r>
              <a:rPr lang="ko-KR" altLang="en-US" smtClean="0">
                <a:solidFill>
                  <a:srgbClr val="FF0000"/>
                </a:solidFill>
              </a:rPr>
              <a:t>비정상</a:t>
            </a:r>
            <a:r>
              <a:rPr lang="en-US" altLang="ko-KR" smtClean="0"/>
              <a:t>: </a:t>
            </a:r>
            <a:r>
              <a:rPr lang="ko-KR" altLang="en-US" smtClean="0"/>
              <a:t>탱크에서 빠져나간 기름량 </a:t>
            </a:r>
            <a:r>
              <a:rPr lang="en-US" altLang="ko-KR" sz="3600" smtClean="0"/>
              <a:t>=</a:t>
            </a:r>
            <a:r>
              <a:rPr lang="en-US" altLang="ko-KR" smtClean="0"/>
              <a:t> </a:t>
            </a:r>
            <a:r>
              <a:rPr lang="ko-KR" altLang="en-US" smtClean="0"/>
              <a:t>주유기에서 빠져나간 기름량</a:t>
            </a:r>
            <a:endParaRPr lang="ko-KR" altLang="en-US"/>
          </a:p>
        </p:txBody>
      </p:sp>
      <p:cxnSp>
        <p:nvCxnSpPr>
          <p:cNvPr id="6" name="직선 연결선 5"/>
          <p:cNvCxnSpPr/>
          <p:nvPr/>
        </p:nvCxnSpPr>
        <p:spPr>
          <a:xfrm flipH="1">
            <a:off x="6611279" y="1491514"/>
            <a:ext cx="106678"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36820" y="2324755"/>
            <a:ext cx="9737125" cy="830997"/>
          </a:xfrm>
          <a:prstGeom prst="rect">
            <a:avLst/>
          </a:prstGeom>
          <a:noFill/>
        </p:spPr>
        <p:txBody>
          <a:bodyPr wrap="square" rtlCol="0">
            <a:spAutoFit/>
          </a:bodyPr>
          <a:lstStyle/>
          <a:p>
            <a:pPr marL="514350" indent="-514350">
              <a:buFont typeface="+mj-lt"/>
              <a:buAutoNum type="arabicPeriod"/>
            </a:pPr>
            <a:r>
              <a:rPr lang="ko-KR" altLang="en-US" sz="2400" smtClean="0"/>
              <a:t>탱크 잔량 </a:t>
            </a:r>
            <a:r>
              <a:rPr lang="en-US" altLang="ko-KR" sz="2400" b="1" smtClean="0"/>
              <a:t>&lt;</a:t>
            </a:r>
            <a:r>
              <a:rPr lang="en-US" altLang="ko-KR" sz="2400" smtClean="0"/>
              <a:t> </a:t>
            </a:r>
            <a:r>
              <a:rPr lang="ko-KR" altLang="en-US" sz="2400" smtClean="0"/>
              <a:t>빠져나간 기름량</a:t>
            </a:r>
            <a:r>
              <a:rPr lang="en-US" altLang="ko-KR" sz="2400" smtClean="0"/>
              <a:t>: </a:t>
            </a:r>
            <a:r>
              <a:rPr lang="ko-KR" altLang="en-US" sz="2400" smtClean="0"/>
              <a:t>탱크로부터 비정상적인 추출 발생</a:t>
            </a:r>
            <a:r>
              <a:rPr lang="en-US" altLang="ko-KR" sz="2400" smtClean="0"/>
              <a:t/>
            </a:r>
            <a:br>
              <a:rPr lang="en-US" altLang="ko-KR" sz="2400" smtClean="0"/>
            </a:br>
            <a:endParaRPr lang="en-US" altLang="ko-KR" sz="2400" smtClean="0"/>
          </a:p>
        </p:txBody>
      </p:sp>
      <p:sp>
        <p:nvSpPr>
          <p:cNvPr id="7" name="TextBox 6"/>
          <p:cNvSpPr txBox="1"/>
          <p:nvPr/>
        </p:nvSpPr>
        <p:spPr>
          <a:xfrm>
            <a:off x="1136820" y="2910139"/>
            <a:ext cx="9737125" cy="2862322"/>
          </a:xfrm>
          <a:prstGeom prst="rect">
            <a:avLst/>
          </a:prstGeom>
          <a:noFill/>
        </p:spPr>
        <p:txBody>
          <a:bodyPr wrap="square" rtlCol="0">
            <a:spAutoFit/>
          </a:bodyPr>
          <a:lstStyle/>
          <a:p>
            <a:pPr>
              <a:lnSpc>
                <a:spcPct val="150000"/>
              </a:lnSpc>
            </a:pPr>
            <a:r>
              <a:rPr lang="ko-KR" altLang="en-US" sz="2000" smtClean="0"/>
              <a:t>기존 기름량</a:t>
            </a:r>
            <a:r>
              <a:rPr lang="en-US" altLang="ko-KR" sz="2000" smtClean="0"/>
              <a:t>:</a:t>
            </a:r>
            <a:r>
              <a:rPr lang="ko-KR" altLang="en-US" sz="2000" smtClean="0"/>
              <a:t> </a:t>
            </a:r>
            <a:r>
              <a:rPr lang="en-US" altLang="ko-KR" sz="2000" smtClean="0"/>
              <a:t>			100L</a:t>
            </a:r>
            <a:br>
              <a:rPr lang="en-US" altLang="ko-KR" sz="2000" smtClean="0"/>
            </a:br>
            <a:r>
              <a:rPr lang="ko-KR" altLang="en-US" sz="2000" smtClean="0"/>
              <a:t>차량이 주유한 양</a:t>
            </a:r>
            <a:r>
              <a:rPr lang="en-US" altLang="ko-KR" sz="2000" smtClean="0"/>
              <a:t>: 		20L</a:t>
            </a:r>
          </a:p>
          <a:p>
            <a:pPr>
              <a:lnSpc>
                <a:spcPct val="150000"/>
              </a:lnSpc>
            </a:pPr>
            <a:r>
              <a:rPr lang="ko-KR" altLang="en-US" sz="2000" smtClean="0"/>
              <a:t>원래 남아야 하는 기름량</a:t>
            </a:r>
            <a:r>
              <a:rPr lang="en-US" altLang="ko-KR" sz="2000" smtClean="0"/>
              <a:t>: 	</a:t>
            </a:r>
            <a:r>
              <a:rPr lang="en-US" altLang="ko-KR" sz="2000" smtClean="0">
                <a:solidFill>
                  <a:srgbClr val="FF0000"/>
                </a:solidFill>
              </a:rPr>
              <a:t>80L</a:t>
            </a:r>
          </a:p>
          <a:p>
            <a:pPr>
              <a:lnSpc>
                <a:spcPct val="150000"/>
              </a:lnSpc>
            </a:pPr>
            <a:endParaRPr lang="en-US" altLang="ko-KR" sz="2000" smtClean="0"/>
          </a:p>
          <a:p>
            <a:pPr>
              <a:lnSpc>
                <a:spcPct val="150000"/>
              </a:lnSpc>
            </a:pPr>
            <a:r>
              <a:rPr lang="ko-KR" altLang="en-US" sz="2000" smtClean="0"/>
              <a:t>측정된 남아있는 기름량</a:t>
            </a:r>
            <a:r>
              <a:rPr lang="en-US" altLang="ko-KR" sz="2000" smtClean="0"/>
              <a:t>: 	</a:t>
            </a:r>
            <a:r>
              <a:rPr lang="en-US" altLang="ko-KR" sz="2000" smtClean="0">
                <a:solidFill>
                  <a:srgbClr val="FF0000"/>
                </a:solidFill>
              </a:rPr>
              <a:t>60L</a:t>
            </a:r>
          </a:p>
          <a:p>
            <a:pPr>
              <a:lnSpc>
                <a:spcPct val="150000"/>
              </a:lnSpc>
            </a:pPr>
            <a:r>
              <a:rPr lang="ko-KR" altLang="en-US" sz="2000" smtClean="0"/>
              <a:t>불법적인 기름 추출량</a:t>
            </a:r>
            <a:r>
              <a:rPr lang="en-US" altLang="ko-KR" sz="2000" smtClean="0"/>
              <a:t>:  		20L</a:t>
            </a:r>
          </a:p>
        </p:txBody>
      </p:sp>
      <p:sp>
        <p:nvSpPr>
          <p:cNvPr id="8" name="모서리가 둥근 직사각형 7"/>
          <p:cNvSpPr/>
          <p:nvPr/>
        </p:nvSpPr>
        <p:spPr>
          <a:xfrm>
            <a:off x="410307" y="39565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2"/>
          <p:cNvSpPr txBox="1">
            <a:spLocks/>
          </p:cNvSpPr>
          <p:nvPr/>
        </p:nvSpPr>
        <p:spPr>
          <a:xfrm>
            <a:off x="410307" y="52659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검증 연산</a:t>
            </a:r>
            <a:endParaRPr lang="en-US" altLang="ko-KR" sz="3000" smtClean="0"/>
          </a:p>
        </p:txBody>
      </p:sp>
    </p:spTree>
    <p:extLst>
      <p:ext uri="{BB962C8B-B14F-4D97-AF65-F5344CB8AC3E}">
        <p14:creationId xmlns:p14="http://schemas.microsoft.com/office/powerpoint/2010/main" val="831704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938954" y="941389"/>
            <a:ext cx="7414846" cy="4637775"/>
          </a:xfrm>
        </p:spPr>
        <p:txBody>
          <a:bodyPr anchor="t"/>
          <a:lstStyle/>
          <a:p>
            <a:pPr marL="514350" indent="-514350">
              <a:lnSpc>
                <a:spcPct val="150000"/>
              </a:lnSpc>
              <a:buFont typeface="+mj-lt"/>
              <a:buAutoNum type="arabicPeriod"/>
            </a:pPr>
            <a:r>
              <a:rPr lang="ko-KR" altLang="en-US" smtClean="0"/>
              <a:t>현존하는 주유소의 문제점</a:t>
            </a:r>
            <a:endParaRPr lang="en-US" altLang="ko-KR" smtClean="0"/>
          </a:p>
          <a:p>
            <a:pPr marL="514350" indent="-514350">
              <a:lnSpc>
                <a:spcPct val="150000"/>
              </a:lnSpc>
              <a:buFont typeface="+mj-lt"/>
              <a:buAutoNum type="arabicPeriod"/>
            </a:pPr>
            <a:r>
              <a:rPr lang="ko-KR" altLang="en-US" smtClean="0"/>
              <a:t>시스템 제안</a:t>
            </a:r>
            <a:endParaRPr lang="en-US" altLang="ko-KR" smtClean="0"/>
          </a:p>
          <a:p>
            <a:pPr marL="514350" indent="-514350">
              <a:lnSpc>
                <a:spcPct val="150000"/>
              </a:lnSpc>
              <a:buFont typeface="+mj-lt"/>
              <a:buAutoNum type="arabicPeriod"/>
            </a:pPr>
            <a:r>
              <a:rPr lang="ko-KR" altLang="en-US" smtClean="0"/>
              <a:t>작동 매커니즘</a:t>
            </a:r>
            <a:endParaRPr lang="en-US" altLang="ko-KR" smtClean="0"/>
          </a:p>
          <a:p>
            <a:pPr marL="514350" indent="-514350">
              <a:lnSpc>
                <a:spcPct val="150000"/>
              </a:lnSpc>
              <a:buFont typeface="+mj-lt"/>
              <a:buAutoNum type="arabicPeriod"/>
            </a:pPr>
            <a:r>
              <a:rPr lang="ko-KR" altLang="en-US" smtClean="0"/>
              <a:t>프로토타입</a:t>
            </a:r>
            <a:endParaRPr lang="en-US" altLang="ko-KR" smtClean="0"/>
          </a:p>
          <a:p>
            <a:pPr marL="514350" indent="-514350">
              <a:lnSpc>
                <a:spcPct val="150000"/>
              </a:lnSpc>
              <a:buFont typeface="+mj-lt"/>
              <a:buAutoNum type="arabicPeriod"/>
            </a:pPr>
            <a:r>
              <a:rPr lang="ko-KR" altLang="en-US" smtClean="0"/>
              <a:t>개선 사항</a:t>
            </a:r>
            <a:endParaRPr lang="en-US" altLang="ko-KR" smtClean="0"/>
          </a:p>
          <a:p>
            <a:pPr marL="514350" indent="-514350">
              <a:lnSpc>
                <a:spcPct val="150000"/>
              </a:lnSpc>
              <a:buFont typeface="+mj-lt"/>
              <a:buAutoNum type="arabicPeriod"/>
            </a:pPr>
            <a:r>
              <a:rPr lang="ko-KR" altLang="en-US" smtClean="0"/>
              <a:t>향후 계획</a:t>
            </a:r>
            <a:endParaRPr lang="ko-KR" altLang="en-US"/>
          </a:p>
        </p:txBody>
      </p:sp>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 y="365125"/>
            <a:ext cx="2989385" cy="5811838"/>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286283" y="941390"/>
            <a:ext cx="2416815" cy="813358"/>
          </a:xfrm>
        </p:spPr>
        <p:txBody>
          <a:bodyPr>
            <a:noAutofit/>
          </a:bodyPr>
          <a:lstStyle/>
          <a:p>
            <a:pPr algn="ctr"/>
            <a:r>
              <a:rPr lang="en-US" altLang="ko-KR" sz="3600" b="1" smtClean="0">
                <a:solidFill>
                  <a:schemeClr val="bg1"/>
                </a:solidFill>
                <a:latin typeface="나눔고딕" panose="020D0604000000000000" pitchFamily="50" charset="-127"/>
                <a:ea typeface="나눔고딕" panose="020D0604000000000000" pitchFamily="50" charset="-127"/>
              </a:rPr>
              <a:t>Contents</a:t>
            </a:r>
            <a:endParaRPr lang="ko-KR" altLang="en-US" sz="3600" b="1">
              <a:solidFill>
                <a:schemeClr val="bg1"/>
              </a:solidFill>
              <a:latin typeface="나눔고딕" panose="020D0604000000000000" pitchFamily="50" charset="-127"/>
              <a:ea typeface="나눔고딕" panose="020D0604000000000000" pitchFamily="50" charset="-127"/>
            </a:endParaRPr>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223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199" y="1354255"/>
            <a:ext cx="10678297" cy="2693773"/>
          </a:xfrm>
        </p:spPr>
        <p:txBody>
          <a:bodyPr/>
          <a:lstStyle/>
          <a:p>
            <a:r>
              <a:rPr lang="ko-KR" altLang="en-US" smtClean="0">
                <a:solidFill>
                  <a:srgbClr val="FF0000"/>
                </a:solidFill>
              </a:rPr>
              <a:t>비정상</a:t>
            </a:r>
            <a:r>
              <a:rPr lang="en-US" altLang="ko-KR" smtClean="0"/>
              <a:t>: </a:t>
            </a:r>
            <a:r>
              <a:rPr lang="ko-KR" altLang="en-US" smtClean="0"/>
              <a:t>탱크에서 빠져나간 기름량 </a:t>
            </a:r>
            <a:r>
              <a:rPr lang="en-US" altLang="ko-KR" sz="3600" smtClean="0"/>
              <a:t>=</a:t>
            </a:r>
            <a:r>
              <a:rPr lang="en-US" altLang="ko-KR" smtClean="0"/>
              <a:t> </a:t>
            </a:r>
            <a:r>
              <a:rPr lang="ko-KR" altLang="en-US" smtClean="0"/>
              <a:t>주유기에서 빠져나간 기름량</a:t>
            </a:r>
            <a:endParaRPr lang="ko-KR" altLang="en-US"/>
          </a:p>
        </p:txBody>
      </p:sp>
      <p:cxnSp>
        <p:nvCxnSpPr>
          <p:cNvPr id="6" name="직선 연결선 5"/>
          <p:cNvCxnSpPr/>
          <p:nvPr/>
        </p:nvCxnSpPr>
        <p:spPr>
          <a:xfrm flipH="1">
            <a:off x="6611279" y="1491520"/>
            <a:ext cx="106678"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36820" y="2323265"/>
            <a:ext cx="9737125" cy="461665"/>
          </a:xfrm>
          <a:prstGeom prst="rect">
            <a:avLst/>
          </a:prstGeom>
          <a:noFill/>
        </p:spPr>
        <p:txBody>
          <a:bodyPr wrap="square" rtlCol="0">
            <a:spAutoFit/>
          </a:bodyPr>
          <a:lstStyle/>
          <a:p>
            <a:r>
              <a:rPr lang="en-US" altLang="ko-KR" sz="2400" smtClean="0"/>
              <a:t>2.    </a:t>
            </a:r>
            <a:r>
              <a:rPr lang="ko-KR" altLang="en-US" sz="2400" smtClean="0"/>
              <a:t>탱크 잔량 </a:t>
            </a:r>
            <a:r>
              <a:rPr lang="en-US" altLang="ko-KR" sz="2400" b="1" smtClean="0"/>
              <a:t>&gt;</a:t>
            </a:r>
            <a:r>
              <a:rPr lang="en-US" altLang="ko-KR" sz="2400" smtClean="0"/>
              <a:t> </a:t>
            </a:r>
            <a:r>
              <a:rPr lang="ko-KR" altLang="en-US" sz="2400" smtClean="0"/>
              <a:t>빠져나간 기름량</a:t>
            </a:r>
            <a:r>
              <a:rPr lang="en-US" altLang="ko-KR" sz="2400" smtClean="0"/>
              <a:t>: </a:t>
            </a:r>
            <a:r>
              <a:rPr lang="ko-KR" altLang="en-US" sz="2400" smtClean="0"/>
              <a:t>탱크에 비정상적인 불순물 유입 발생</a:t>
            </a:r>
            <a:endParaRPr lang="en-US" altLang="ko-KR" sz="2400" smtClean="0"/>
          </a:p>
        </p:txBody>
      </p:sp>
      <p:sp>
        <p:nvSpPr>
          <p:cNvPr id="7" name="TextBox 6"/>
          <p:cNvSpPr txBox="1"/>
          <p:nvPr/>
        </p:nvSpPr>
        <p:spPr>
          <a:xfrm>
            <a:off x="1136820" y="2910147"/>
            <a:ext cx="9737125" cy="2862322"/>
          </a:xfrm>
          <a:prstGeom prst="rect">
            <a:avLst/>
          </a:prstGeom>
          <a:noFill/>
        </p:spPr>
        <p:txBody>
          <a:bodyPr wrap="square" rtlCol="0">
            <a:spAutoFit/>
          </a:bodyPr>
          <a:lstStyle/>
          <a:p>
            <a:pPr>
              <a:lnSpc>
                <a:spcPct val="150000"/>
              </a:lnSpc>
            </a:pPr>
            <a:r>
              <a:rPr lang="ko-KR" altLang="en-US" sz="2000" smtClean="0"/>
              <a:t>기존 기름량</a:t>
            </a:r>
            <a:r>
              <a:rPr lang="en-US" altLang="ko-KR" sz="2000" smtClean="0"/>
              <a:t>:</a:t>
            </a:r>
            <a:r>
              <a:rPr lang="ko-KR" altLang="en-US" sz="2000" smtClean="0"/>
              <a:t> </a:t>
            </a:r>
            <a:r>
              <a:rPr lang="en-US" altLang="ko-KR" sz="2000" smtClean="0"/>
              <a:t>			100L</a:t>
            </a:r>
            <a:br>
              <a:rPr lang="en-US" altLang="ko-KR" sz="2000" smtClean="0"/>
            </a:br>
            <a:r>
              <a:rPr lang="ko-KR" altLang="en-US" sz="2000" smtClean="0"/>
              <a:t>차량이 주유한 양</a:t>
            </a:r>
            <a:r>
              <a:rPr lang="en-US" altLang="ko-KR" sz="2000" smtClean="0"/>
              <a:t>: 		20L</a:t>
            </a:r>
          </a:p>
          <a:p>
            <a:pPr>
              <a:lnSpc>
                <a:spcPct val="150000"/>
              </a:lnSpc>
            </a:pPr>
            <a:r>
              <a:rPr lang="ko-KR" altLang="en-US" sz="2000" smtClean="0"/>
              <a:t>원래 남아야 하는 기름량</a:t>
            </a:r>
            <a:r>
              <a:rPr lang="en-US" altLang="ko-KR" sz="2000" smtClean="0"/>
              <a:t>: 	</a:t>
            </a:r>
            <a:r>
              <a:rPr lang="en-US" altLang="ko-KR" sz="2000" smtClean="0">
                <a:solidFill>
                  <a:srgbClr val="FF0000"/>
                </a:solidFill>
              </a:rPr>
              <a:t>80L</a:t>
            </a:r>
          </a:p>
          <a:p>
            <a:pPr>
              <a:lnSpc>
                <a:spcPct val="150000"/>
              </a:lnSpc>
            </a:pPr>
            <a:endParaRPr lang="en-US" altLang="ko-KR" sz="2000" smtClean="0"/>
          </a:p>
          <a:p>
            <a:pPr>
              <a:lnSpc>
                <a:spcPct val="150000"/>
              </a:lnSpc>
            </a:pPr>
            <a:r>
              <a:rPr lang="ko-KR" altLang="en-US" sz="2000" smtClean="0"/>
              <a:t>측정된 남아있는 기름량</a:t>
            </a:r>
            <a:r>
              <a:rPr lang="en-US" altLang="ko-KR" sz="2000" smtClean="0"/>
              <a:t>: 	</a:t>
            </a:r>
            <a:r>
              <a:rPr lang="en-US" altLang="ko-KR" sz="2000" smtClean="0">
                <a:solidFill>
                  <a:srgbClr val="FF0000"/>
                </a:solidFill>
              </a:rPr>
              <a:t>100L</a:t>
            </a:r>
          </a:p>
          <a:p>
            <a:pPr>
              <a:lnSpc>
                <a:spcPct val="150000"/>
              </a:lnSpc>
            </a:pPr>
            <a:r>
              <a:rPr lang="ko-KR" altLang="en-US" sz="2000" smtClean="0"/>
              <a:t>비정상적인 불순물의 양</a:t>
            </a:r>
            <a:r>
              <a:rPr lang="en-US" altLang="ko-KR" sz="2000" smtClean="0"/>
              <a:t>: 	20L</a:t>
            </a:r>
          </a:p>
        </p:txBody>
      </p:sp>
      <p:sp>
        <p:nvSpPr>
          <p:cNvPr id="8" name="모서리가 둥근 직사각형 7"/>
          <p:cNvSpPr/>
          <p:nvPr/>
        </p:nvSpPr>
        <p:spPr>
          <a:xfrm>
            <a:off x="410307" y="39565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2"/>
          <p:cNvSpPr txBox="1">
            <a:spLocks/>
          </p:cNvSpPr>
          <p:nvPr/>
        </p:nvSpPr>
        <p:spPr>
          <a:xfrm>
            <a:off x="410307" y="52659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검증 연산</a:t>
            </a:r>
            <a:endParaRPr lang="en-US" altLang="ko-KR" sz="3000" smtClean="0"/>
          </a:p>
        </p:txBody>
      </p:sp>
    </p:spTree>
    <p:extLst>
      <p:ext uri="{BB962C8B-B14F-4D97-AF65-F5344CB8AC3E}">
        <p14:creationId xmlns:p14="http://schemas.microsoft.com/office/powerpoint/2010/main" val="3930335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프로토타입</a:t>
            </a:r>
            <a:endParaRPr lang="ko-KR" altLang="en-US"/>
          </a:p>
        </p:txBody>
      </p:sp>
    </p:spTree>
    <p:extLst>
      <p:ext uri="{BB962C8B-B14F-4D97-AF65-F5344CB8AC3E}">
        <p14:creationId xmlns:p14="http://schemas.microsoft.com/office/powerpoint/2010/main" val="3406102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650" y="1057664"/>
            <a:ext cx="9268701" cy="5213645"/>
          </a:xfrm>
          <a:prstGeom prst="rect">
            <a:avLst/>
          </a:prstGeom>
          <a:effectLst>
            <a:outerShdw blurRad="50800" dist="38100" dir="2700000" algn="tl" rotWithShape="0">
              <a:prstClr val="black">
                <a:alpha val="40000"/>
              </a:prstClr>
            </a:outerShdw>
          </a:effectLst>
        </p:spPr>
      </p:pic>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spTree>
    <p:extLst>
      <p:ext uri="{BB962C8B-B14F-4D97-AF65-F5344CB8AC3E}">
        <p14:creationId xmlns:p14="http://schemas.microsoft.com/office/powerpoint/2010/main" val="55194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053" y="1137815"/>
            <a:ext cx="8785895" cy="4942066"/>
          </a:xfrm>
          <a:prstGeom prst="rect">
            <a:avLst/>
          </a:prstGeom>
          <a:effectLst>
            <a:outerShdw blurRad="50800" dist="38100" dir="2700000" algn="tl" rotWithShape="0">
              <a:prstClr val="black">
                <a:alpha val="40000"/>
              </a:prstClr>
            </a:outerShdw>
          </a:effectLst>
        </p:spPr>
      </p:pic>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spTree>
    <p:extLst>
      <p:ext uri="{BB962C8B-B14F-4D97-AF65-F5344CB8AC3E}">
        <p14:creationId xmlns:p14="http://schemas.microsoft.com/office/powerpoint/2010/main" val="1642954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996" y="891642"/>
            <a:ext cx="8750611" cy="5561912"/>
          </a:xfrm>
          <a:prstGeom prst="rect">
            <a:avLst/>
          </a:prstGeom>
        </p:spPr>
      </p:pic>
    </p:spTree>
    <p:extLst>
      <p:ext uri="{BB962C8B-B14F-4D97-AF65-F5344CB8AC3E}">
        <p14:creationId xmlns:p14="http://schemas.microsoft.com/office/powerpoint/2010/main" val="34051645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071" y="916453"/>
            <a:ext cx="8794572" cy="5589853"/>
          </a:xfrm>
          <a:prstGeom prst="rect">
            <a:avLst/>
          </a:prstGeom>
        </p:spPr>
      </p:pic>
    </p:spTree>
    <p:extLst>
      <p:ext uri="{BB962C8B-B14F-4D97-AF65-F5344CB8AC3E}">
        <p14:creationId xmlns:p14="http://schemas.microsoft.com/office/powerpoint/2010/main" val="1083330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894" y="1130010"/>
            <a:ext cx="7932926" cy="5042189"/>
          </a:xfrm>
          <a:prstGeom prst="rect">
            <a:avLst/>
          </a:prstGeom>
        </p:spPr>
      </p:pic>
    </p:spTree>
    <p:extLst>
      <p:ext uri="{BB962C8B-B14F-4D97-AF65-F5344CB8AC3E}">
        <p14:creationId xmlns:p14="http://schemas.microsoft.com/office/powerpoint/2010/main" val="2209906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모서리가 둥근 직사각형 2"/>
          <p:cNvSpPr/>
          <p:nvPr/>
        </p:nvSpPr>
        <p:spPr>
          <a:xfrm>
            <a:off x="410307" y="12309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smtClean="0">
                <a:solidFill>
                  <a:schemeClr val="tx1"/>
                </a:solidFill>
              </a:rPr>
              <a:t>프로토타입</a:t>
            </a:r>
            <a:endParaRPr lang="ko-KR" altLang="en-US" sz="3200">
              <a:solidFill>
                <a:schemeClr val="tx1"/>
              </a:solidFill>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059" y="949773"/>
            <a:ext cx="8236595" cy="5235201"/>
          </a:xfrm>
          <a:prstGeom prst="rect">
            <a:avLst/>
          </a:prstGeom>
        </p:spPr>
      </p:pic>
    </p:spTree>
    <p:extLst>
      <p:ext uri="{BB962C8B-B14F-4D97-AF65-F5344CB8AC3E}">
        <p14:creationId xmlns:p14="http://schemas.microsoft.com/office/powerpoint/2010/main" val="3687641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개선 사항</a:t>
            </a:r>
            <a:endParaRPr lang="ko-KR" altLang="en-US"/>
          </a:p>
        </p:txBody>
      </p:sp>
    </p:spTree>
    <p:extLst>
      <p:ext uri="{BB962C8B-B14F-4D97-AF65-F5344CB8AC3E}">
        <p14:creationId xmlns:p14="http://schemas.microsoft.com/office/powerpoint/2010/main" val="1099795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587829"/>
            <a:ext cx="11026140" cy="563964"/>
          </a:xfrm>
        </p:spPr>
        <p:txBody>
          <a:bodyPr>
            <a:normAutofit/>
          </a:bodyPr>
          <a:lstStyle/>
          <a:p>
            <a:pPr marL="0" indent="0">
              <a:buNone/>
            </a:pPr>
            <a:r>
              <a:rPr lang="ko-KR" altLang="en-US" smtClean="0"/>
              <a:t>개선 사항</a:t>
            </a:r>
            <a:endParaRPr lang="ko-KR" altLang="en-US"/>
          </a:p>
        </p:txBody>
      </p:sp>
      <p:sp>
        <p:nvSpPr>
          <p:cNvPr id="2" name="모서리가 둥근 직사각형 1"/>
          <p:cNvSpPr/>
          <p:nvPr/>
        </p:nvSpPr>
        <p:spPr>
          <a:xfrm>
            <a:off x="506730" y="448408"/>
            <a:ext cx="11283755"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p:cNvGrpSpPr/>
          <p:nvPr/>
        </p:nvGrpSpPr>
        <p:grpSpPr>
          <a:xfrm>
            <a:off x="1618386" y="1542887"/>
            <a:ext cx="8993947" cy="719681"/>
            <a:chOff x="1599027" y="1468152"/>
            <a:chExt cx="8993947" cy="719681"/>
          </a:xfrm>
        </p:grpSpPr>
        <p:sp>
          <p:nvSpPr>
            <p:cNvPr id="9" name="대각선 방향의 모서리가 잘린 사각형 8"/>
            <p:cNvSpPr/>
            <p:nvPr/>
          </p:nvSpPr>
          <p:spPr>
            <a:xfrm>
              <a:off x="1889369" y="1468152"/>
              <a:ext cx="2171483" cy="719681"/>
            </a:xfrm>
            <a:prstGeom prst="snip2Diag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599027" y="1582695"/>
              <a:ext cx="2769577" cy="461665"/>
            </a:xfrm>
            <a:prstGeom prst="rect">
              <a:avLst/>
            </a:prstGeom>
            <a:noFill/>
          </p:spPr>
          <p:txBody>
            <a:bodyPr wrap="square" rtlCol="0">
              <a:spAutoFit/>
            </a:bodyPr>
            <a:lstStyle/>
            <a:p>
              <a:pPr algn="ctr"/>
              <a:r>
                <a:rPr lang="ko-KR" altLang="en-US" sz="2400" smtClean="0"/>
                <a:t>이전 버전</a:t>
              </a:r>
              <a:endParaRPr lang="en-US" altLang="ko-KR" sz="2400" smtClean="0"/>
            </a:p>
          </p:txBody>
        </p:sp>
        <p:sp>
          <p:nvSpPr>
            <p:cNvPr id="10" name="대각선 방향의 모서리가 잘린 사각형 9"/>
            <p:cNvSpPr/>
            <p:nvPr/>
          </p:nvSpPr>
          <p:spPr>
            <a:xfrm>
              <a:off x="8122442" y="1468152"/>
              <a:ext cx="2171483" cy="719681"/>
            </a:xfrm>
            <a:prstGeom prst="snip2Diag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823397" y="1582695"/>
              <a:ext cx="2769577" cy="461665"/>
            </a:xfrm>
            <a:prstGeom prst="rect">
              <a:avLst/>
            </a:prstGeom>
            <a:noFill/>
          </p:spPr>
          <p:txBody>
            <a:bodyPr wrap="square" rtlCol="0">
              <a:spAutoFit/>
            </a:bodyPr>
            <a:lstStyle/>
            <a:p>
              <a:pPr algn="ctr"/>
              <a:r>
                <a:rPr lang="ko-KR" altLang="en-US" sz="2400" smtClean="0"/>
                <a:t>현재 버전</a:t>
              </a:r>
              <a:endParaRPr lang="en-US" altLang="ko-KR" sz="2400" smtClean="0"/>
            </a:p>
          </p:txBody>
        </p:sp>
      </p:grpSp>
      <p:grpSp>
        <p:nvGrpSpPr>
          <p:cNvPr id="24" name="그룹 23"/>
          <p:cNvGrpSpPr/>
          <p:nvPr/>
        </p:nvGrpSpPr>
        <p:grpSpPr>
          <a:xfrm>
            <a:off x="1196674" y="2653663"/>
            <a:ext cx="9903866" cy="2934836"/>
            <a:chOff x="1144066" y="2504192"/>
            <a:chExt cx="9903866" cy="2934836"/>
          </a:xfrm>
        </p:grpSpPr>
        <p:sp>
          <p:nvSpPr>
            <p:cNvPr id="20" name="대각선 방향의 모서리가 잘린 사각형 19"/>
            <p:cNvSpPr/>
            <p:nvPr/>
          </p:nvSpPr>
          <p:spPr>
            <a:xfrm>
              <a:off x="7368435" y="3678127"/>
              <a:ext cx="3679496" cy="806213"/>
            </a:xfrm>
            <a:prstGeom prst="snip2Diag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대각선 방향의 모서리가 잘린 사각형 20"/>
            <p:cNvSpPr/>
            <p:nvPr/>
          </p:nvSpPr>
          <p:spPr>
            <a:xfrm>
              <a:off x="7368435" y="4632815"/>
              <a:ext cx="3679496" cy="806213"/>
            </a:xfrm>
            <a:prstGeom prst="snip2Diag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대각선 방향의 모서리가 잘린 사각형 17"/>
            <p:cNvSpPr/>
            <p:nvPr/>
          </p:nvSpPr>
          <p:spPr>
            <a:xfrm>
              <a:off x="1144066" y="3679581"/>
              <a:ext cx="3718217" cy="80621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대각선 방향의 모서리가 잘린 사각형 18"/>
            <p:cNvSpPr/>
            <p:nvPr/>
          </p:nvSpPr>
          <p:spPr>
            <a:xfrm>
              <a:off x="1144066" y="4632815"/>
              <a:ext cx="3718217" cy="80621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오른쪽 화살표 10"/>
            <p:cNvSpPr/>
            <p:nvPr/>
          </p:nvSpPr>
          <p:spPr>
            <a:xfrm>
              <a:off x="5469124" y="3678127"/>
              <a:ext cx="1292470" cy="97594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대각선 방향의 모서리가 잘린 사각형 6"/>
            <p:cNvSpPr/>
            <p:nvPr/>
          </p:nvSpPr>
          <p:spPr>
            <a:xfrm>
              <a:off x="1144068" y="2693124"/>
              <a:ext cx="3718217" cy="80621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1548513" y="2504192"/>
              <a:ext cx="2769577" cy="2800767"/>
            </a:xfrm>
            <a:prstGeom prst="rect">
              <a:avLst/>
            </a:prstGeom>
            <a:noFill/>
          </p:spPr>
          <p:txBody>
            <a:bodyPr wrap="square" rtlCol="0">
              <a:spAutoFit/>
            </a:bodyPr>
            <a:lstStyle/>
            <a:p>
              <a:pPr algn="ctr"/>
              <a:endParaRPr lang="en-US" altLang="ko-KR" sz="2400"/>
            </a:p>
            <a:p>
              <a:pPr algn="ctr"/>
              <a:r>
                <a:rPr lang="ko-KR" altLang="en-US" sz="2400" smtClean="0"/>
                <a:t>퍼블릭 블록체인</a:t>
              </a:r>
              <a:endParaRPr lang="en-US" altLang="ko-KR" sz="2400" smtClean="0"/>
            </a:p>
            <a:p>
              <a:pPr algn="ctr"/>
              <a:endParaRPr lang="en-US" altLang="ko-KR" sz="2000" smtClean="0"/>
            </a:p>
            <a:p>
              <a:pPr algn="ctr"/>
              <a:endParaRPr lang="en-US" altLang="ko-KR" sz="2000"/>
            </a:p>
            <a:p>
              <a:pPr algn="ctr"/>
              <a:r>
                <a:rPr lang="ko-KR" altLang="en-US" sz="2400" smtClean="0"/>
                <a:t>작업 증명</a:t>
              </a:r>
              <a:endParaRPr lang="en-US" altLang="ko-KR" sz="2400" smtClean="0"/>
            </a:p>
            <a:p>
              <a:pPr algn="ctr"/>
              <a:endParaRPr lang="en-US" altLang="ko-KR" sz="2000" smtClean="0"/>
            </a:p>
            <a:p>
              <a:pPr algn="ctr"/>
              <a:endParaRPr lang="en-US" altLang="ko-KR" sz="2000"/>
            </a:p>
            <a:p>
              <a:pPr algn="ctr"/>
              <a:r>
                <a:rPr lang="ko-KR" altLang="en-US" sz="2400" smtClean="0"/>
                <a:t>이더리움</a:t>
              </a:r>
              <a:endParaRPr lang="ko-KR" altLang="en-US" sz="2400"/>
            </a:p>
          </p:txBody>
        </p:sp>
        <p:sp>
          <p:nvSpPr>
            <p:cNvPr id="8" name="대각선 방향의 모서리가 잘린 사각형 7"/>
            <p:cNvSpPr/>
            <p:nvPr/>
          </p:nvSpPr>
          <p:spPr>
            <a:xfrm>
              <a:off x="7368436" y="2693124"/>
              <a:ext cx="3679496" cy="806213"/>
            </a:xfrm>
            <a:prstGeom prst="snip2Diag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772880" y="2504192"/>
              <a:ext cx="2769577" cy="2800767"/>
            </a:xfrm>
            <a:prstGeom prst="rect">
              <a:avLst/>
            </a:prstGeom>
            <a:noFill/>
          </p:spPr>
          <p:txBody>
            <a:bodyPr wrap="square" rtlCol="0">
              <a:spAutoFit/>
            </a:bodyPr>
            <a:lstStyle/>
            <a:p>
              <a:pPr algn="ctr"/>
              <a:endParaRPr lang="en-US" altLang="ko-KR" sz="2400"/>
            </a:p>
            <a:p>
              <a:pPr algn="ctr"/>
              <a:r>
                <a:rPr lang="ko-KR" altLang="en-US" sz="2400" smtClean="0"/>
                <a:t>허가형 블록체인</a:t>
              </a:r>
              <a:endParaRPr lang="en-US" altLang="ko-KR" sz="2400" smtClean="0"/>
            </a:p>
            <a:p>
              <a:pPr algn="ctr"/>
              <a:endParaRPr lang="en-US" altLang="ko-KR" sz="2000" smtClean="0"/>
            </a:p>
            <a:p>
              <a:pPr algn="ctr"/>
              <a:endParaRPr lang="en-US" altLang="ko-KR" sz="2000"/>
            </a:p>
            <a:p>
              <a:pPr algn="ctr"/>
              <a:r>
                <a:rPr lang="ko-KR" altLang="en-US" sz="2400" smtClean="0"/>
                <a:t>권한 증명</a:t>
              </a:r>
              <a:endParaRPr lang="en-US" altLang="ko-KR" sz="2400" smtClean="0"/>
            </a:p>
            <a:p>
              <a:pPr algn="ctr"/>
              <a:endParaRPr lang="en-US" altLang="ko-KR" sz="2000" smtClean="0"/>
            </a:p>
            <a:p>
              <a:pPr algn="ctr"/>
              <a:endParaRPr lang="en-US" altLang="ko-KR" sz="2000"/>
            </a:p>
            <a:p>
              <a:pPr algn="ctr"/>
              <a:r>
                <a:rPr lang="ko-KR" altLang="en-US" sz="2400" smtClean="0"/>
                <a:t>하이퍼레저</a:t>
              </a:r>
              <a:endParaRPr lang="ko-KR" altLang="en-US" sz="2400"/>
            </a:p>
          </p:txBody>
        </p:sp>
      </p:grpSp>
    </p:spTree>
    <p:extLst>
      <p:ext uri="{BB962C8B-B14F-4D97-AF65-F5344CB8AC3E}">
        <p14:creationId xmlns:p14="http://schemas.microsoft.com/office/powerpoint/2010/main" val="881961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현존하는 주유소의 문제점</a:t>
            </a:r>
            <a:endParaRPr lang="ko-KR" altLang="en-US"/>
          </a:p>
        </p:txBody>
      </p:sp>
    </p:spTree>
    <p:extLst>
      <p:ext uri="{BB962C8B-B14F-4D97-AF65-F5344CB8AC3E}">
        <p14:creationId xmlns:p14="http://schemas.microsoft.com/office/powerpoint/2010/main" val="1747398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587829"/>
            <a:ext cx="11026140" cy="563964"/>
          </a:xfrm>
        </p:spPr>
        <p:txBody>
          <a:bodyPr>
            <a:normAutofit/>
          </a:bodyPr>
          <a:lstStyle/>
          <a:p>
            <a:pPr marL="0" indent="0">
              <a:buNone/>
            </a:pPr>
            <a:r>
              <a:rPr lang="ko-KR" altLang="en-US" smtClean="0"/>
              <a:t>개선 사항</a:t>
            </a:r>
            <a:endParaRPr lang="ko-KR" altLang="en-US"/>
          </a:p>
        </p:txBody>
      </p:sp>
      <p:sp>
        <p:nvSpPr>
          <p:cNvPr id="2" name="모서리가 둥근 직사각형 1"/>
          <p:cNvSpPr/>
          <p:nvPr/>
        </p:nvSpPr>
        <p:spPr>
          <a:xfrm>
            <a:off x="506730" y="448408"/>
            <a:ext cx="11283755"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대각선 방향의 모서리가 잘린 사각형 6"/>
          <p:cNvSpPr/>
          <p:nvPr/>
        </p:nvSpPr>
        <p:spPr>
          <a:xfrm>
            <a:off x="772791" y="2962276"/>
            <a:ext cx="10646417" cy="1491298"/>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1272486" y="2822358"/>
            <a:ext cx="9928913" cy="1631216"/>
          </a:xfrm>
          <a:prstGeom prst="rect">
            <a:avLst/>
          </a:prstGeom>
          <a:noFill/>
        </p:spPr>
        <p:txBody>
          <a:bodyPr wrap="square" rtlCol="0">
            <a:spAutoFit/>
          </a:bodyPr>
          <a:lstStyle/>
          <a:p>
            <a:endParaRPr lang="en-US" altLang="ko-KR" sz="2000"/>
          </a:p>
          <a:p>
            <a:pPr>
              <a:lnSpc>
                <a:spcPct val="150000"/>
              </a:lnSpc>
              <a:defRPr sz="1800"/>
            </a:pPr>
            <a:r>
              <a:rPr lang="ko-KR" altLang="en-US" sz="2000">
                <a:latin typeface="나눔고딕" panose="020D0604000000000000" pitchFamily="50" charset="-127"/>
                <a:ea typeface="나눔고딕" panose="020D0604000000000000" pitchFamily="50" charset="-127"/>
                <a:sym typeface="Helvetica Neue"/>
              </a:rPr>
              <a:t>허가형 블록체인의 특징인 블록체인 참여자에 대한 구분 및 권한 </a:t>
            </a:r>
            <a:r>
              <a:rPr lang="ko-KR" altLang="en-US" sz="2000" smtClean="0">
                <a:latin typeface="나눔고딕" panose="020D0604000000000000" pitchFamily="50" charset="-127"/>
                <a:ea typeface="나눔고딕" panose="020D0604000000000000" pitchFamily="50" charset="-127"/>
                <a:sym typeface="Helvetica Neue"/>
              </a:rPr>
              <a:t>설정을 통해 오류가 발생한 </a:t>
            </a:r>
            <a:r>
              <a:rPr lang="ko-KR" altLang="en-US" sz="2000">
                <a:latin typeface="나눔고딕" panose="020D0604000000000000" pitchFamily="50" charset="-127"/>
                <a:ea typeface="나눔고딕" panose="020D0604000000000000" pitchFamily="50" charset="-127"/>
                <a:sym typeface="Helvetica Neue"/>
              </a:rPr>
              <a:t>정보에 대한 수정을 허가받은 참여자들의 합의하에 수정 가능</a:t>
            </a:r>
          </a:p>
          <a:p>
            <a:endParaRPr lang="en-US" altLang="ko-KR" smtClean="0"/>
          </a:p>
        </p:txBody>
      </p:sp>
      <p:sp>
        <p:nvSpPr>
          <p:cNvPr id="16" name="대각선 방향의 모서리가 잘린 사각형 15"/>
          <p:cNvSpPr/>
          <p:nvPr/>
        </p:nvSpPr>
        <p:spPr>
          <a:xfrm>
            <a:off x="772793" y="1735799"/>
            <a:ext cx="3342008" cy="84269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1114959" y="1533792"/>
            <a:ext cx="2657675" cy="1138773"/>
          </a:xfrm>
          <a:prstGeom prst="rect">
            <a:avLst/>
          </a:prstGeom>
          <a:noFill/>
        </p:spPr>
        <p:txBody>
          <a:bodyPr wrap="square" rtlCol="0">
            <a:spAutoFit/>
          </a:bodyPr>
          <a:lstStyle/>
          <a:p>
            <a:pPr algn="ctr"/>
            <a:endParaRPr lang="en-US" altLang="ko-KR" sz="2000"/>
          </a:p>
          <a:p>
            <a:pPr algn="ctr">
              <a:lnSpc>
                <a:spcPct val="150000"/>
              </a:lnSpc>
              <a:defRPr sz="1800"/>
            </a:pPr>
            <a:r>
              <a:rPr lang="en-US" altLang="ko-KR" sz="2000" smtClean="0">
                <a:latin typeface="나눔고딕" panose="020D0604000000000000" pitchFamily="50" charset="-127"/>
                <a:ea typeface="나눔고딕" panose="020D0604000000000000" pitchFamily="50" charset="-127"/>
                <a:sym typeface="Helvetica Neue"/>
              </a:rPr>
              <a:t>Water Level Sensor</a:t>
            </a:r>
            <a:endParaRPr lang="ko-KR" altLang="en-US" sz="2000">
              <a:latin typeface="나눔고딕" panose="020D0604000000000000" pitchFamily="50" charset="-127"/>
              <a:ea typeface="나눔고딕" panose="020D0604000000000000" pitchFamily="50" charset="-127"/>
              <a:sym typeface="Helvetica Neue"/>
            </a:endParaRPr>
          </a:p>
          <a:p>
            <a:pPr algn="ctr"/>
            <a:endParaRPr lang="en-US" altLang="ko-KR" smtClean="0"/>
          </a:p>
        </p:txBody>
      </p:sp>
      <p:sp>
        <p:nvSpPr>
          <p:cNvPr id="19" name="대각선 방향의 모서리가 잘린 사각형 18"/>
          <p:cNvSpPr/>
          <p:nvPr/>
        </p:nvSpPr>
        <p:spPr>
          <a:xfrm>
            <a:off x="7420707" y="1737584"/>
            <a:ext cx="3998501" cy="84269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7521451" y="1528506"/>
            <a:ext cx="3797012" cy="1138773"/>
          </a:xfrm>
          <a:prstGeom prst="rect">
            <a:avLst/>
          </a:prstGeom>
          <a:noFill/>
        </p:spPr>
        <p:txBody>
          <a:bodyPr wrap="square" rtlCol="0">
            <a:spAutoFit/>
          </a:bodyPr>
          <a:lstStyle/>
          <a:p>
            <a:pPr algn="ctr"/>
            <a:endParaRPr lang="en-US" altLang="ko-KR" sz="2000"/>
          </a:p>
          <a:p>
            <a:pPr algn="ctr">
              <a:lnSpc>
                <a:spcPct val="150000"/>
              </a:lnSpc>
              <a:defRPr sz="1800"/>
            </a:pPr>
            <a:r>
              <a:rPr lang="en-US" altLang="ko-KR" sz="2000" smtClean="0">
                <a:latin typeface="나눔고딕" panose="020D0604000000000000" pitchFamily="50" charset="-127"/>
                <a:ea typeface="나눔고딕" panose="020D0604000000000000" pitchFamily="50" charset="-127"/>
                <a:sym typeface="Helvetica Neue"/>
              </a:rPr>
              <a:t>eTape Liquid Level Sensor</a:t>
            </a:r>
            <a:endParaRPr lang="ko-KR" altLang="en-US" sz="2000">
              <a:latin typeface="나눔고딕" panose="020D0604000000000000" pitchFamily="50" charset="-127"/>
              <a:ea typeface="나눔고딕" panose="020D0604000000000000" pitchFamily="50" charset="-127"/>
              <a:sym typeface="Helvetica Neue"/>
            </a:endParaRPr>
          </a:p>
          <a:p>
            <a:pPr algn="ctr"/>
            <a:endParaRPr lang="en-US" altLang="ko-KR" smtClean="0"/>
          </a:p>
        </p:txBody>
      </p:sp>
      <p:sp>
        <p:nvSpPr>
          <p:cNvPr id="21" name="오른쪽 화살표 20"/>
          <p:cNvSpPr/>
          <p:nvPr/>
        </p:nvSpPr>
        <p:spPr>
          <a:xfrm>
            <a:off x="5215851" y="1735799"/>
            <a:ext cx="1202533" cy="842693"/>
          </a:xfrm>
          <a:prstGeom prst="rightArrow">
            <a:avLst>
              <a:gd name="adj1" fmla="val 43740"/>
              <a:gd name="adj2" fmla="val 520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대각선 방향의 모서리가 잘린 사각형 22"/>
          <p:cNvSpPr/>
          <p:nvPr/>
        </p:nvSpPr>
        <p:spPr>
          <a:xfrm>
            <a:off x="772791" y="4811655"/>
            <a:ext cx="10646417" cy="1038243"/>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1272485" y="5003306"/>
            <a:ext cx="9928913" cy="553998"/>
          </a:xfrm>
          <a:prstGeom prst="rect">
            <a:avLst/>
          </a:prstGeom>
          <a:noFill/>
        </p:spPr>
        <p:txBody>
          <a:bodyPr wrap="square" rtlCol="0">
            <a:spAutoFit/>
          </a:bodyPr>
          <a:lstStyle/>
          <a:p>
            <a:pPr algn="ctr">
              <a:lnSpc>
                <a:spcPct val="150000"/>
              </a:lnSpc>
              <a:defRPr sz="1800"/>
            </a:pPr>
            <a:r>
              <a:rPr lang="ko-KR" altLang="en-US" sz="2000">
                <a:latin typeface="나눔고딕" panose="020D0604000000000000" pitchFamily="50" charset="-127"/>
                <a:ea typeface="나눔고딕" panose="020D0604000000000000" pitchFamily="50" charset="-127"/>
                <a:sym typeface="Helvetica Neue"/>
              </a:rPr>
              <a:t>불필요한 데이터 중간 저장 지점을 </a:t>
            </a:r>
            <a:r>
              <a:rPr lang="ko-KR" altLang="en-US" sz="2000" smtClean="0">
                <a:latin typeface="나눔고딕" panose="020D0604000000000000" pitchFamily="50" charset="-127"/>
                <a:ea typeface="나눔고딕" panose="020D0604000000000000" pitchFamily="50" charset="-127"/>
                <a:sym typeface="Helvetica Neue"/>
              </a:rPr>
              <a:t>생략하고 주유가 </a:t>
            </a:r>
            <a:r>
              <a:rPr lang="ko-KR" altLang="en-US" sz="2000">
                <a:latin typeface="나눔고딕" panose="020D0604000000000000" pitchFamily="50" charset="-127"/>
                <a:ea typeface="나눔고딕" panose="020D0604000000000000" pitchFamily="50" charset="-127"/>
                <a:sym typeface="Helvetica Neue"/>
              </a:rPr>
              <a:t>끝나면 바로 데이터를 블록체인에 전송</a:t>
            </a:r>
          </a:p>
        </p:txBody>
      </p:sp>
    </p:spTree>
    <p:extLst>
      <p:ext uri="{BB962C8B-B14F-4D97-AF65-F5344CB8AC3E}">
        <p14:creationId xmlns:p14="http://schemas.microsoft.com/office/powerpoint/2010/main" val="26513004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향후 계획</a:t>
            </a:r>
            <a:endParaRPr lang="ko-KR" altLang="en-US"/>
          </a:p>
        </p:txBody>
      </p:sp>
    </p:spTree>
    <p:extLst>
      <p:ext uri="{BB962C8B-B14F-4D97-AF65-F5344CB8AC3E}">
        <p14:creationId xmlns:p14="http://schemas.microsoft.com/office/powerpoint/2010/main" val="25380904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506730" y="552660"/>
            <a:ext cx="11026140" cy="5589135"/>
          </a:xfrm>
        </p:spPr>
        <p:txBody>
          <a:bodyPr>
            <a:normAutofit/>
          </a:bodyPr>
          <a:lstStyle/>
          <a:p>
            <a:pPr marL="0" indent="0">
              <a:lnSpc>
                <a:spcPct val="120000"/>
              </a:lnSpc>
              <a:buNone/>
            </a:pPr>
            <a:r>
              <a:rPr lang="ko-KR" altLang="en-US" smtClean="0"/>
              <a:t>향후 계획</a:t>
            </a:r>
            <a:r>
              <a:rPr lang="en-US" altLang="ko-KR" smtClean="0"/>
              <a:t/>
            </a:r>
            <a:br>
              <a:rPr lang="en-US" altLang="ko-KR" smtClean="0"/>
            </a:br>
            <a:endParaRPr lang="en-US" altLang="ko-KR" smtClean="0"/>
          </a:p>
          <a:p>
            <a:pPr>
              <a:lnSpc>
                <a:spcPct val="120000"/>
              </a:lnSpc>
            </a:pPr>
            <a:r>
              <a:rPr lang="ko-KR" altLang="en-US" sz="2400" smtClean="0"/>
              <a:t>가짜 석유 제작에 대한 적발은 많이 이루어 지고 있음</a:t>
            </a:r>
            <a:r>
              <a:rPr lang="en-US" altLang="ko-KR" sz="2400" smtClean="0"/>
              <a:t/>
            </a:r>
            <a:br>
              <a:rPr lang="en-US" altLang="ko-KR" sz="2400" smtClean="0"/>
            </a:br>
            <a:endParaRPr lang="en-US" altLang="ko-KR" sz="2400"/>
          </a:p>
          <a:p>
            <a:pPr>
              <a:lnSpc>
                <a:spcPct val="120000"/>
              </a:lnSpc>
            </a:pPr>
            <a:r>
              <a:rPr lang="ko-KR" altLang="en-US" sz="2400" smtClean="0"/>
              <a:t>이동형 주유차를 이용해 난방용 기름을 판매하는 불법 행위 증가</a:t>
            </a:r>
            <a:br>
              <a:rPr lang="ko-KR" altLang="en-US" sz="2400" smtClean="0"/>
            </a:br>
            <a:endParaRPr lang="en-US" altLang="ko-KR" sz="2400"/>
          </a:p>
          <a:p>
            <a:pPr>
              <a:lnSpc>
                <a:spcPct val="120000"/>
              </a:lnSpc>
            </a:pPr>
            <a:r>
              <a:rPr lang="ko-KR" altLang="en-US" sz="2400" smtClean="0"/>
              <a:t>주유차와 같은 특수 차량을 이용한</a:t>
            </a:r>
            <a:r>
              <a:rPr lang="en-US" altLang="ko-KR" sz="2400"/>
              <a:t> </a:t>
            </a:r>
            <a:r>
              <a:rPr lang="ko-KR" altLang="en-US" sz="2400" smtClean="0"/>
              <a:t>신종 불법 행위 또한</a:t>
            </a:r>
            <a:r>
              <a:rPr lang="en-US" altLang="ko-KR" sz="2400"/>
              <a:t> </a:t>
            </a:r>
            <a:r>
              <a:rPr lang="ko-KR" altLang="en-US" sz="2400" smtClean="0"/>
              <a:t>적발할 수 있는 </a:t>
            </a:r>
            <a:r>
              <a:rPr lang="en-US" altLang="ko-KR" sz="2400" smtClean="0"/>
              <a:t/>
            </a:r>
            <a:br>
              <a:rPr lang="en-US" altLang="ko-KR" sz="2400" smtClean="0"/>
            </a:br>
            <a:r>
              <a:rPr lang="ko-KR" altLang="en-US" sz="2400" smtClean="0"/>
              <a:t>시스템 고안</a:t>
            </a:r>
            <a:endParaRPr lang="ko-KR" altLang="en-US" sz="2400"/>
          </a:p>
        </p:txBody>
      </p:sp>
      <p:sp>
        <p:nvSpPr>
          <p:cNvPr id="3" name="모서리가 둥근 직사각형 2"/>
          <p:cNvSpPr/>
          <p:nvPr/>
        </p:nvSpPr>
        <p:spPr>
          <a:xfrm>
            <a:off x="506730" y="501160"/>
            <a:ext cx="11283755"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40404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441061"/>
            <a:ext cx="10515600" cy="1325563"/>
          </a:xfrm>
        </p:spPr>
        <p:txBody>
          <a:bodyPr>
            <a:normAutofit/>
          </a:bodyPr>
          <a:lstStyle/>
          <a:p>
            <a:pPr algn="ctr"/>
            <a:r>
              <a:rPr lang="en-US" altLang="ko-KR" sz="6000" b="1" smtClean="0">
                <a:latin typeface="나눔고딕" panose="020D0604000000000000" pitchFamily="50" charset="-127"/>
                <a:ea typeface="나눔고딕" panose="020D0604000000000000" pitchFamily="50" charset="-127"/>
              </a:rPr>
              <a:t>Q &amp; A</a:t>
            </a:r>
            <a:endParaRPr lang="ko-KR" altLang="en-US" sz="6000" b="1">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4161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441061"/>
            <a:ext cx="10515600" cy="1325563"/>
          </a:xfrm>
        </p:spPr>
        <p:txBody>
          <a:bodyPr>
            <a:normAutofit/>
          </a:bodyPr>
          <a:lstStyle/>
          <a:p>
            <a:pPr algn="ctr"/>
            <a:r>
              <a:rPr lang="ko-KR" altLang="en-US" sz="6000" smtClean="0">
                <a:latin typeface="나눔고딕" panose="020D0604000000000000" pitchFamily="50" charset="-127"/>
                <a:ea typeface="나눔고딕" panose="020D0604000000000000" pitchFamily="50" charset="-127"/>
              </a:rPr>
              <a:t>감사합니다</a:t>
            </a:r>
            <a:endParaRPr lang="ko-KR" altLang="en-US" sz="600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10052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p:cNvPicPr>
            <a:picLocks noChangeAspect="1"/>
          </p:cNvPicPr>
          <p:nvPr/>
        </p:nvPicPr>
        <p:blipFill>
          <a:blip r:embed="rId2">
            <a:extLst/>
          </a:blip>
          <a:stretch>
            <a:fillRect/>
          </a:stretch>
        </p:blipFill>
        <p:spPr>
          <a:xfrm>
            <a:off x="546709" y="308674"/>
            <a:ext cx="2695255" cy="917740"/>
          </a:xfrm>
          <a:prstGeom prst="rect">
            <a:avLst/>
          </a:prstGeom>
          <a:ln w="12700">
            <a:miter lim="400000"/>
          </a:ln>
        </p:spPr>
      </p:pic>
      <p:sp>
        <p:nvSpPr>
          <p:cNvPr id="6" name="가짜 석유 판매:…"/>
          <p:cNvSpPr txBox="1">
            <a:spLocks/>
          </p:cNvSpPr>
          <p:nvPr/>
        </p:nvSpPr>
        <p:spPr>
          <a:xfrm>
            <a:off x="1270000" y="1399310"/>
            <a:ext cx="9522691" cy="465512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537463">
              <a:defRPr sz="2760">
                <a:solidFill>
                  <a:schemeClr val="accent5">
                    <a:hueOff val="-82419"/>
                    <a:satOff val="-9513"/>
                    <a:lumOff val="-16343"/>
                  </a:schemeClr>
                </a:solidFill>
              </a:defRPr>
            </a:pPr>
            <a:r>
              <a:rPr lang="ko-KR" altLang="en-US" sz="1800" smtClean="0">
                <a:solidFill>
                  <a:srgbClr val="FF0000"/>
                </a:solidFill>
              </a:rPr>
              <a:t>가짜 석유 판매</a:t>
            </a:r>
            <a:r>
              <a:rPr lang="en-US" altLang="ko-KR" sz="1800" smtClean="0">
                <a:solidFill>
                  <a:srgbClr val="FF0000"/>
                </a:solidFill>
              </a:rPr>
              <a:t>:</a:t>
            </a:r>
          </a:p>
          <a:p>
            <a:pPr defTabSz="537463">
              <a:defRPr sz="2300"/>
            </a:pPr>
            <a:endParaRPr lang="ko-KR" altLang="en-US" sz="1800" smtClean="0"/>
          </a:p>
          <a:p>
            <a:pPr defTabSz="537463">
              <a:defRPr sz="2300"/>
            </a:pPr>
            <a:r>
              <a:rPr lang="ko-KR" altLang="en-US" sz="1800" smtClean="0"/>
              <a:t>서울시 구로구의 </a:t>
            </a:r>
            <a:r>
              <a:rPr lang="en-US" altLang="ko-KR" sz="1800" smtClean="0"/>
              <a:t>D</a:t>
            </a:r>
            <a:r>
              <a:rPr lang="ko-KR" altLang="en-US" sz="1800" smtClean="0"/>
              <a:t>주유소는 올해 </a:t>
            </a:r>
            <a:r>
              <a:rPr lang="en-US" altLang="ko-KR" sz="1800" smtClean="0"/>
              <a:t>2</a:t>
            </a:r>
            <a:r>
              <a:rPr lang="ko-KR" altLang="en-US" sz="1800" smtClean="0"/>
              <a:t>월 서울시 관악구 서울대학교 정문 앞 </a:t>
            </a:r>
            <a:r>
              <a:rPr lang="en-US" altLang="ko-KR" sz="1800" smtClean="0"/>
              <a:t>GS</a:t>
            </a:r>
            <a:r>
              <a:rPr lang="ko-KR" altLang="en-US" sz="1800" smtClean="0"/>
              <a:t>건설공사 현장에서 자동차용 경유에 등유 등을 </a:t>
            </a:r>
            <a:r>
              <a:rPr lang="en-US" altLang="ko-KR" sz="1800" smtClean="0"/>
              <a:t>30% </a:t>
            </a:r>
            <a:r>
              <a:rPr lang="ko-KR" altLang="en-US" sz="1800" smtClean="0"/>
              <a:t>섞은 가짜 석유 제품을 판매한 행위로 </a:t>
            </a:r>
            <a:r>
              <a:rPr lang="en-US" altLang="ko-KR" sz="1800" smtClean="0"/>
              <a:t>6</a:t>
            </a:r>
            <a:r>
              <a:rPr lang="ko-KR" altLang="en-US" sz="1800" smtClean="0"/>
              <a:t>개월간의 사업 정지 행정 처분을 받았다</a:t>
            </a:r>
            <a:r>
              <a:rPr lang="en-US" altLang="ko-KR" sz="1800" smtClean="0"/>
              <a:t>.</a:t>
            </a:r>
          </a:p>
          <a:p>
            <a:pPr defTabSz="537463">
              <a:defRPr sz="2300"/>
            </a:pPr>
            <a:endParaRPr lang="en-US" altLang="ko-KR" sz="1800" smtClean="0"/>
          </a:p>
          <a:p>
            <a:pPr defTabSz="537463">
              <a:defRPr sz="2300"/>
            </a:pPr>
            <a:endParaRPr lang="en-US" altLang="ko-KR" sz="1800" smtClean="0"/>
          </a:p>
          <a:p>
            <a:pPr defTabSz="537463">
              <a:defRPr sz="2760">
                <a:solidFill>
                  <a:schemeClr val="accent5">
                    <a:hueOff val="-82419"/>
                    <a:satOff val="-9513"/>
                    <a:lumOff val="-16343"/>
                  </a:schemeClr>
                </a:solidFill>
              </a:defRPr>
            </a:pPr>
            <a:r>
              <a:rPr lang="ko-KR" altLang="en-US" sz="1800" smtClean="0">
                <a:solidFill>
                  <a:srgbClr val="FF0000"/>
                </a:solidFill>
              </a:rPr>
              <a:t>주유시 정량을 속이는 문제</a:t>
            </a:r>
            <a:r>
              <a:rPr lang="en-US" altLang="ko-KR" sz="1800" smtClean="0">
                <a:solidFill>
                  <a:srgbClr val="FF0000"/>
                </a:solidFill>
              </a:rPr>
              <a:t>:</a:t>
            </a:r>
          </a:p>
          <a:p>
            <a:pPr defTabSz="537463">
              <a:defRPr sz="2300"/>
            </a:pPr>
            <a:endParaRPr lang="ko-KR" altLang="en-US" sz="1800" smtClean="0"/>
          </a:p>
          <a:p>
            <a:pPr defTabSz="537463">
              <a:defRPr sz="2300"/>
            </a:pPr>
            <a:r>
              <a:rPr lang="ko-KR" altLang="en-US" sz="1800" smtClean="0"/>
              <a:t>경기도 고양시의 </a:t>
            </a:r>
            <a:r>
              <a:rPr lang="en-US" altLang="ko-KR" sz="1800" smtClean="0"/>
              <a:t>D</a:t>
            </a:r>
            <a:r>
              <a:rPr lang="ko-KR" altLang="en-US" sz="1800" smtClean="0"/>
              <a:t>주유소는 휘발유와 경유를 각각 리터당 </a:t>
            </a:r>
            <a:r>
              <a:rPr lang="en-US" altLang="ko-KR" sz="1800" smtClean="0"/>
              <a:t>250ml, 230ml</a:t>
            </a:r>
            <a:r>
              <a:rPr lang="ko-KR" altLang="en-US" sz="1800" smtClean="0"/>
              <a:t>씩 적게 판매해 </a:t>
            </a:r>
            <a:r>
              <a:rPr lang="en-US" altLang="ko-KR" sz="1800" smtClean="0"/>
              <a:t>2</a:t>
            </a:r>
            <a:r>
              <a:rPr lang="ko-KR" altLang="en-US" sz="1800" smtClean="0"/>
              <a:t>개월 간의 사업 정지 처분을 받았다</a:t>
            </a:r>
            <a:r>
              <a:rPr lang="en-US" altLang="ko-KR" sz="1800" smtClean="0"/>
              <a:t>.</a:t>
            </a:r>
          </a:p>
          <a:p>
            <a:pPr defTabSz="537463">
              <a:defRPr sz="2300"/>
            </a:pPr>
            <a:endParaRPr lang="en-US" altLang="ko-KR" sz="1800" smtClean="0"/>
          </a:p>
          <a:p>
            <a:pPr defTabSz="537463">
              <a:defRPr sz="2300"/>
            </a:pPr>
            <a:r>
              <a:rPr lang="en-US" altLang="ko-KR" sz="1800" smtClean="0"/>
              <a:t>16</a:t>
            </a:r>
            <a:r>
              <a:rPr lang="ko-KR" altLang="en-US" sz="1800" smtClean="0"/>
              <a:t>년 기준</a:t>
            </a:r>
            <a:r>
              <a:rPr lang="en-US" altLang="ko-KR" sz="1800" smtClean="0"/>
              <a:t>, </a:t>
            </a:r>
            <a:r>
              <a:rPr lang="ko-KR" altLang="en-US" sz="1800" smtClean="0"/>
              <a:t>가짜 석유를 판매하거나 정량을 속여 석유를 판매해 적발된 주유소가 </a:t>
            </a:r>
            <a:r>
              <a:rPr lang="en-US" altLang="ko-KR" sz="1800" smtClean="0"/>
              <a:t>191</a:t>
            </a:r>
            <a:r>
              <a:rPr lang="ko-KR" altLang="en-US" sz="1800" smtClean="0"/>
              <a:t>곳인 것으로 조사됐다</a:t>
            </a:r>
            <a:r>
              <a:rPr lang="en-US" altLang="ko-KR" sz="1800" smtClean="0"/>
              <a:t>. 15</a:t>
            </a:r>
            <a:r>
              <a:rPr lang="ko-KR" altLang="en-US" sz="1800" smtClean="0"/>
              <a:t>년도 기준</a:t>
            </a:r>
            <a:r>
              <a:rPr lang="en-US" altLang="ko-KR" sz="1800" smtClean="0"/>
              <a:t>(146</a:t>
            </a:r>
            <a:r>
              <a:rPr lang="ko-KR" altLang="en-US" sz="1800" smtClean="0"/>
              <a:t>곳 적발</a:t>
            </a:r>
            <a:r>
              <a:rPr lang="en-US" altLang="ko-KR" sz="1800" smtClean="0"/>
              <a:t>) </a:t>
            </a:r>
            <a:r>
              <a:rPr lang="ko-KR" altLang="en-US" sz="1800" smtClean="0"/>
              <a:t>보다 </a:t>
            </a:r>
            <a:r>
              <a:rPr lang="en-US" altLang="ko-KR" sz="1800" smtClean="0"/>
              <a:t>30% </a:t>
            </a:r>
            <a:r>
              <a:rPr lang="ko-KR" altLang="en-US" sz="1800" smtClean="0"/>
              <a:t>더 많은 규모다</a:t>
            </a:r>
            <a:r>
              <a:rPr lang="en-US" altLang="ko-KR" sz="1800" smtClean="0"/>
              <a:t>.</a:t>
            </a:r>
            <a:endParaRPr lang="en-US" altLang="ko-KR" sz="1800" dirty="0"/>
          </a:p>
        </p:txBody>
      </p:sp>
    </p:spTree>
    <p:extLst>
      <p:ext uri="{BB962C8B-B14F-4D97-AF65-F5344CB8AC3E}">
        <p14:creationId xmlns:p14="http://schemas.microsoft.com/office/powerpoint/2010/main" val="338213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석유제품 품질관리 과정…"/>
          <p:cNvSpPr txBox="1"/>
          <p:nvPr/>
        </p:nvSpPr>
        <p:spPr>
          <a:xfrm>
            <a:off x="1270000" y="2879306"/>
            <a:ext cx="9093200" cy="335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p>
            <a:pPr algn="l" defTabSz="502412">
              <a:lnSpc>
                <a:spcPct val="110000"/>
              </a:lnSpc>
              <a:defRPr sz="2150"/>
            </a:pPr>
            <a:r>
              <a:rPr sz="1400" b="1">
                <a:latin typeface="나눔고딕" panose="020D0604000000000000" pitchFamily="50" charset="-127"/>
                <a:ea typeface="나눔고딕" panose="020D0604000000000000" pitchFamily="50" charset="-127"/>
              </a:rPr>
              <a:t>석유제품 품질관리 </a:t>
            </a:r>
            <a:r>
              <a:rPr sz="1400" b="1" smtClean="0">
                <a:latin typeface="나눔고딕" panose="020D0604000000000000" pitchFamily="50" charset="-127"/>
                <a:ea typeface="나눔고딕" panose="020D0604000000000000" pitchFamily="50" charset="-127"/>
              </a:rPr>
              <a:t>과정</a:t>
            </a:r>
            <a:endParaRPr sz="1400" b="1">
              <a:latin typeface="나눔고딕" panose="020D0604000000000000" pitchFamily="50" charset="-127"/>
              <a:ea typeface="나눔고딕" panose="020D0604000000000000" pitchFamily="50" charset="-127"/>
            </a:endParaRPr>
          </a:p>
          <a:p>
            <a:pPr algn="l" defTabSz="502412">
              <a:lnSpc>
                <a:spcPct val="110000"/>
              </a:lnSpc>
              <a:defRPr sz="1978" b="0">
                <a:latin typeface="+mn-lt"/>
                <a:ea typeface="+mn-ea"/>
                <a:cs typeface="+mn-cs"/>
                <a:sym typeface="Helvetica Neue Medium"/>
              </a:defRPr>
            </a:pPr>
            <a:r>
              <a:rPr sz="1400">
                <a:latin typeface="나눔고딕" panose="020D0604000000000000" pitchFamily="50" charset="-127"/>
                <a:ea typeface="나눔고딕" panose="020D0604000000000000" pitchFamily="50" charset="-127"/>
              </a:rPr>
              <a:t>원유 구매단계, 제품 생산단계, 제품 유통단계에서 모두 진행된다. 구매단계에서는 원유마다 다른 특성을 분석하여 석유제품 가이드라인을 만들고, 생산단계에서는 지속적인 모니터링과 품질관리 항목을 점검하여 법적 규격을 충족시킨다. 최종적으로 규격을 통과한 제품만이 공장에서 전국 물류센터로 이동하여 최종 소비자로 보내진다. 제품 수송 시 발생할 수 있는 품질저하 및 석유 혼합 사고를 막기 위해 유통단계에서도 철저한 품질관리가 이루어진다.</a:t>
            </a:r>
          </a:p>
          <a:p>
            <a:pPr algn="l" defTabSz="502412">
              <a:lnSpc>
                <a:spcPct val="110000"/>
              </a:lnSpc>
              <a:defRPr sz="2150" b="0">
                <a:latin typeface="+mn-lt"/>
                <a:ea typeface="+mn-ea"/>
                <a:cs typeface="+mn-cs"/>
                <a:sym typeface="Helvetica Neue Medium"/>
              </a:defRPr>
            </a:pPr>
            <a:endParaRPr sz="1400">
              <a:latin typeface="나눔고딕" panose="020D0604000000000000" pitchFamily="50" charset="-127"/>
              <a:ea typeface="나눔고딕" panose="020D0604000000000000" pitchFamily="50" charset="-127"/>
            </a:endParaRPr>
          </a:p>
          <a:p>
            <a:pPr algn="l" defTabSz="502412">
              <a:lnSpc>
                <a:spcPct val="110000"/>
              </a:lnSpc>
              <a:defRPr sz="2150"/>
            </a:pPr>
            <a:r>
              <a:rPr sz="1400" b="1">
                <a:latin typeface="나눔고딕" panose="020D0604000000000000" pitchFamily="50" charset="-127"/>
                <a:ea typeface="나눔고딕" panose="020D0604000000000000" pitchFamily="50" charset="-127"/>
              </a:rPr>
              <a:t>주유소 </a:t>
            </a:r>
            <a:r>
              <a:rPr sz="1400" b="1" smtClean="0">
                <a:latin typeface="나눔고딕" panose="020D0604000000000000" pitchFamily="50" charset="-127"/>
                <a:ea typeface="나눔고딕" panose="020D0604000000000000" pitchFamily="50" charset="-127"/>
              </a:rPr>
              <a:t>품질관리</a:t>
            </a:r>
            <a:endParaRPr sz="1400" b="1">
              <a:latin typeface="나눔고딕" panose="020D0604000000000000" pitchFamily="50" charset="-127"/>
              <a:ea typeface="나눔고딕" panose="020D0604000000000000" pitchFamily="50" charset="-127"/>
            </a:endParaRPr>
          </a:p>
          <a:p>
            <a:pPr marL="298648" indent="-298648" algn="l" defTabSz="502412">
              <a:lnSpc>
                <a:spcPct val="110000"/>
              </a:lnSpc>
              <a:buSzPct val="145000"/>
              <a:buChar char="*"/>
              <a:defRPr sz="1978" b="0">
                <a:latin typeface="+mn-lt"/>
                <a:ea typeface="+mn-ea"/>
                <a:cs typeface="+mn-cs"/>
                <a:sym typeface="Helvetica Neue Medium"/>
              </a:defRPr>
            </a:pPr>
            <a:r>
              <a:rPr sz="1400">
                <a:latin typeface="나눔고딕" panose="020D0604000000000000" pitchFamily="50" charset="-127"/>
                <a:ea typeface="나눔고딕" panose="020D0604000000000000" pitchFamily="50" charset="-127"/>
              </a:rPr>
              <a:t>주유소 수시 점검</a:t>
            </a:r>
          </a:p>
          <a:p>
            <a:pPr marL="298648" indent="-298648" algn="l" defTabSz="502412">
              <a:lnSpc>
                <a:spcPct val="110000"/>
              </a:lnSpc>
              <a:buSzPct val="145000"/>
              <a:buChar char="*"/>
              <a:defRPr sz="1978" b="0">
                <a:latin typeface="+mn-lt"/>
                <a:ea typeface="+mn-ea"/>
                <a:cs typeface="+mn-cs"/>
                <a:sym typeface="Helvetica Neue Medium"/>
              </a:defRPr>
            </a:pPr>
            <a:r>
              <a:rPr sz="1400">
                <a:latin typeface="나눔고딕" panose="020D0604000000000000" pitchFamily="50" charset="-127"/>
                <a:ea typeface="나눔고딕" panose="020D0604000000000000" pitchFamily="50" charset="-127"/>
              </a:rPr>
              <a:t>식별제를 첨가해 불법석유 유통 방지</a:t>
            </a:r>
          </a:p>
          <a:p>
            <a:pPr marL="298648" indent="-298648" algn="l" defTabSz="502412">
              <a:lnSpc>
                <a:spcPct val="110000"/>
              </a:lnSpc>
              <a:buSzPct val="145000"/>
              <a:buChar char="*"/>
              <a:defRPr sz="1978" b="0">
                <a:latin typeface="+mn-lt"/>
                <a:ea typeface="+mn-ea"/>
                <a:cs typeface="+mn-cs"/>
                <a:sym typeface="Helvetica Neue Medium"/>
              </a:defRPr>
            </a:pPr>
            <a:r>
              <a:rPr sz="1400">
                <a:latin typeface="나눔고딕" panose="020D0604000000000000" pitchFamily="50" charset="-127"/>
                <a:ea typeface="나눔고딕" panose="020D0604000000000000" pitchFamily="50" charset="-127"/>
              </a:rPr>
              <a:t>휘발유 증기압, 경유 유동점 등 계절에 따라 규격이 변동될 때 법규 위반여부 확인</a:t>
            </a:r>
          </a:p>
          <a:p>
            <a:pPr marL="298648" indent="-298648" algn="l" defTabSz="502412">
              <a:lnSpc>
                <a:spcPct val="110000"/>
              </a:lnSpc>
              <a:buSzPct val="145000"/>
              <a:buChar char="*"/>
              <a:defRPr sz="1978" b="0">
                <a:latin typeface="+mn-lt"/>
                <a:ea typeface="+mn-ea"/>
                <a:cs typeface="+mn-cs"/>
                <a:sym typeface="Helvetica Neue Medium"/>
              </a:defRPr>
            </a:pPr>
            <a:r>
              <a:rPr sz="1400">
                <a:latin typeface="나눔고딕" panose="020D0604000000000000" pitchFamily="50" charset="-127"/>
                <a:ea typeface="나눔고딕" panose="020D0604000000000000" pitchFamily="50" charset="-127"/>
              </a:rPr>
              <a:t>품질 고충 발생시 주유소와 차량연료 분석을 통해 정확한 원인을 파악후 신속 대응</a:t>
            </a:r>
          </a:p>
          <a:p>
            <a:pPr algn="l" defTabSz="502412">
              <a:lnSpc>
                <a:spcPct val="110000"/>
              </a:lnSpc>
              <a:defRPr sz="1978" b="0">
                <a:latin typeface="+mn-lt"/>
                <a:ea typeface="+mn-ea"/>
                <a:cs typeface="+mn-cs"/>
                <a:sym typeface="Helvetica Neue Medium"/>
              </a:defRPr>
            </a:pPr>
            <a:endParaRPr sz="1400">
              <a:latin typeface="나눔고딕" panose="020D0604000000000000" pitchFamily="50" charset="-127"/>
              <a:ea typeface="나눔고딕" panose="020D0604000000000000" pitchFamily="50" charset="-127"/>
            </a:endParaRPr>
          </a:p>
          <a:p>
            <a:pPr algn="l" defTabSz="502412">
              <a:lnSpc>
                <a:spcPct val="110000"/>
              </a:lnSpc>
              <a:defRPr sz="2150"/>
            </a:pPr>
            <a:r>
              <a:rPr sz="1400" b="1">
                <a:latin typeface="나눔고딕" panose="020D0604000000000000" pitchFamily="50" charset="-127"/>
                <a:ea typeface="나눔고딕" panose="020D0604000000000000" pitchFamily="50" charset="-127"/>
              </a:rPr>
              <a:t>환경품질등급제</a:t>
            </a:r>
          </a:p>
        </p:txBody>
      </p:sp>
      <p:pic>
        <p:nvPicPr>
          <p:cNvPr id="7" name="Image" descr="Image"/>
          <p:cNvPicPr>
            <a:picLocks noChangeAspect="1"/>
          </p:cNvPicPr>
          <p:nvPr/>
        </p:nvPicPr>
        <p:blipFill>
          <a:blip r:embed="rId2">
            <a:extLst/>
          </a:blip>
          <a:stretch>
            <a:fillRect/>
          </a:stretch>
        </p:blipFill>
        <p:spPr>
          <a:xfrm>
            <a:off x="1250950" y="943697"/>
            <a:ext cx="9112250" cy="1818043"/>
          </a:xfrm>
          <a:prstGeom prst="rect">
            <a:avLst/>
          </a:prstGeom>
          <a:ln w="12700">
            <a:miter lim="400000"/>
          </a:ln>
        </p:spPr>
      </p:pic>
      <p:sp>
        <p:nvSpPr>
          <p:cNvPr id="8" name="석유제품 품질 규격"/>
          <p:cNvSpPr txBox="1"/>
          <p:nvPr/>
        </p:nvSpPr>
        <p:spPr>
          <a:xfrm>
            <a:off x="1270000" y="405933"/>
            <a:ext cx="10464800" cy="603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2500"/>
            </a:lvl1pPr>
          </a:lstStyle>
          <a:p>
            <a:r>
              <a:rPr sz="2000" b="1">
                <a:latin typeface="나눔고딕" panose="020D0604000000000000" pitchFamily="50" charset="-127"/>
                <a:ea typeface="나눔고딕" panose="020D0604000000000000" pitchFamily="50" charset="-127"/>
              </a:rPr>
              <a:t>석유제품 품질 규격</a:t>
            </a:r>
          </a:p>
        </p:txBody>
      </p:sp>
    </p:spTree>
    <p:extLst>
      <p:ext uri="{BB962C8B-B14F-4D97-AF65-F5344CB8AC3E}">
        <p14:creationId xmlns:p14="http://schemas.microsoft.com/office/powerpoint/2010/main" val="890485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주유소에 기름이 공급되기까지의 검증 프로세스는 충분…"/>
          <p:cNvSpPr txBox="1"/>
          <p:nvPr/>
        </p:nvSpPr>
        <p:spPr>
          <a:xfrm>
            <a:off x="863600" y="1007035"/>
            <a:ext cx="10464800" cy="4469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ctr">
              <a:defRPr sz="3000"/>
            </a:pPr>
            <a:r>
              <a:rPr dirty="0" err="1">
                <a:latin typeface="나눔고딕" panose="020D0604000000000000" pitchFamily="50" charset="-127"/>
                <a:ea typeface="나눔고딕" panose="020D0604000000000000" pitchFamily="50" charset="-127"/>
              </a:rPr>
              <a:t>주유소에</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기름이</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공급되기까지의</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검증</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프로세스는</a:t>
            </a:r>
            <a:r>
              <a:rPr dirty="0">
                <a:latin typeface="나눔고딕" panose="020D0604000000000000" pitchFamily="50" charset="-127"/>
                <a:ea typeface="나눔고딕" panose="020D0604000000000000" pitchFamily="50" charset="-127"/>
              </a:rPr>
              <a:t> </a:t>
            </a:r>
            <a:r>
              <a:rPr dirty="0" err="1">
                <a:solidFill>
                  <a:schemeClr val="accent3">
                    <a:lumMod val="75000"/>
                  </a:schemeClr>
                </a:solidFill>
                <a:latin typeface="나눔고딕" panose="020D0604000000000000" pitchFamily="50" charset="-127"/>
                <a:ea typeface="나눔고딕" panose="020D0604000000000000" pitchFamily="50" charset="-127"/>
              </a:rPr>
              <a:t>충분</a:t>
            </a:r>
            <a:endParaRPr dirty="0">
              <a:solidFill>
                <a:schemeClr val="accent3">
                  <a:lumMod val="75000"/>
                </a:schemeClr>
              </a:solidFill>
              <a:latin typeface="나눔고딕" panose="020D0604000000000000" pitchFamily="50" charset="-127"/>
              <a:ea typeface="나눔고딕" panose="020D0604000000000000" pitchFamily="50" charset="-127"/>
            </a:endParaRPr>
          </a:p>
          <a:p>
            <a:pPr algn="ctr">
              <a:defRPr sz="3000" b="0">
                <a:latin typeface="+mn-lt"/>
                <a:ea typeface="+mn-ea"/>
                <a:cs typeface="+mn-cs"/>
                <a:sym typeface="Helvetica Neue Medium"/>
              </a:defRPr>
            </a:pPr>
            <a:endParaRPr dirty="0">
              <a:latin typeface="나눔고딕" panose="020D0604000000000000" pitchFamily="50" charset="-127"/>
              <a:ea typeface="나눔고딕" panose="020D0604000000000000" pitchFamily="50" charset="-127"/>
            </a:endParaRPr>
          </a:p>
          <a:p>
            <a:pPr algn="ctr">
              <a:defRPr sz="3000"/>
            </a:pPr>
            <a:r>
              <a:rPr dirty="0" err="1">
                <a:latin typeface="나눔고딕" panose="020D0604000000000000" pitchFamily="50" charset="-127"/>
                <a:ea typeface="나눔고딕" panose="020D0604000000000000" pitchFamily="50" charset="-127"/>
              </a:rPr>
              <a:t>주유소에</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기름이</a:t>
            </a:r>
            <a:r>
              <a:rPr dirty="0">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공급되고</a:t>
            </a:r>
            <a:r>
              <a:rPr dirty="0">
                <a:solidFill>
                  <a:srgbClr val="FF0000"/>
                </a:solidFill>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난</a:t>
            </a:r>
            <a:r>
              <a:rPr dirty="0">
                <a:solidFill>
                  <a:srgbClr val="FF0000"/>
                </a:solidFill>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후의</a:t>
            </a:r>
            <a:r>
              <a:rPr dirty="0">
                <a:solidFill>
                  <a:srgbClr val="FF0000"/>
                </a:solidFill>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검증</a:t>
            </a:r>
            <a:r>
              <a:rPr dirty="0">
                <a:solidFill>
                  <a:srgbClr val="FF0000"/>
                </a:solidFill>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프로세스는</a:t>
            </a:r>
            <a:r>
              <a:rPr dirty="0">
                <a:solidFill>
                  <a:srgbClr val="FF0000"/>
                </a:solidFill>
                <a:latin typeface="나눔고딕" panose="020D0604000000000000" pitchFamily="50" charset="-127"/>
                <a:ea typeface="나눔고딕" panose="020D0604000000000000" pitchFamily="50" charset="-127"/>
              </a:rPr>
              <a:t> </a:t>
            </a:r>
            <a:r>
              <a:rPr dirty="0" err="1">
                <a:solidFill>
                  <a:srgbClr val="FF0000"/>
                </a:solidFill>
                <a:latin typeface="나눔고딕" panose="020D0604000000000000" pitchFamily="50" charset="-127"/>
                <a:ea typeface="나눔고딕" panose="020D0604000000000000" pitchFamily="50" charset="-127"/>
              </a:rPr>
              <a:t>미흡</a:t>
            </a:r>
            <a:endParaRPr dirty="0">
              <a:solidFill>
                <a:srgbClr val="FF0000"/>
              </a:solidFill>
              <a:latin typeface="나눔고딕" panose="020D0604000000000000" pitchFamily="50" charset="-127"/>
              <a:ea typeface="나눔고딕" panose="020D0604000000000000" pitchFamily="50" charset="-127"/>
            </a:endParaRPr>
          </a:p>
          <a:p>
            <a:pPr algn="ctr">
              <a:defRPr sz="3000"/>
            </a:pPr>
            <a:endParaRPr dirty="0">
              <a:solidFill>
                <a:schemeClr val="accent5">
                  <a:hueOff val="-82419"/>
                  <a:satOff val="-9513"/>
                  <a:lumOff val="-16343"/>
                </a:schemeClr>
              </a:solidFill>
              <a:latin typeface="나눔고딕" panose="020D0604000000000000" pitchFamily="50" charset="-127"/>
              <a:ea typeface="나눔고딕" panose="020D0604000000000000" pitchFamily="50" charset="-127"/>
            </a:endParaRPr>
          </a:p>
          <a:p>
            <a:pPr algn="ctr">
              <a:defRPr sz="3000"/>
            </a:pPr>
            <a:r>
              <a:rPr dirty="0" err="1">
                <a:latin typeface="나눔고딕" panose="020D0604000000000000" pitchFamily="50" charset="-127"/>
                <a:ea typeface="나눔고딕" panose="020D0604000000000000" pitchFamily="50" charset="-127"/>
              </a:rPr>
              <a:t>또한</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품질고충이</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일어났을</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때는</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이미</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피해를</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본</a:t>
            </a:r>
            <a:r>
              <a:rPr dirty="0">
                <a:latin typeface="나눔고딕" panose="020D0604000000000000" pitchFamily="50" charset="-127"/>
                <a:ea typeface="나눔고딕" panose="020D0604000000000000" pitchFamily="50" charset="-127"/>
              </a:rPr>
              <a:t> </a:t>
            </a:r>
            <a:r>
              <a:rPr dirty="0" err="1">
                <a:latin typeface="나눔고딕" panose="020D0604000000000000" pitchFamily="50" charset="-127"/>
                <a:ea typeface="나눔고딕" panose="020D0604000000000000" pitchFamily="50" charset="-127"/>
              </a:rPr>
              <a:t>이후임</a:t>
            </a:r>
            <a:r>
              <a:rPr dirty="0">
                <a:latin typeface="나눔고딕" panose="020D0604000000000000" pitchFamily="50" charset="-127"/>
                <a:ea typeface="나눔고딕" panose="020D0604000000000000" pitchFamily="50" charset="-127"/>
              </a:rPr>
              <a:t>.</a:t>
            </a:r>
            <a:endParaRPr dirty="0">
              <a:solidFill>
                <a:schemeClr val="accent5">
                  <a:hueOff val="-82419"/>
                  <a:satOff val="-9513"/>
                  <a:lumOff val="-16343"/>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811960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1203460" y="6487297"/>
            <a:ext cx="988540" cy="370703"/>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flipV="1">
            <a:off x="411615" y="1643410"/>
            <a:ext cx="2260156" cy="1246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838200" y="2445716"/>
            <a:ext cx="10515600" cy="1325563"/>
          </a:xfrm>
        </p:spPr>
        <p:txBody>
          <a:bodyPr/>
          <a:lstStyle/>
          <a:p>
            <a:pPr algn="ctr"/>
            <a:r>
              <a:rPr lang="ko-KR" altLang="en-US" smtClean="0"/>
              <a:t>시스템 제안</a:t>
            </a:r>
            <a:endParaRPr lang="ko-KR" altLang="en-US"/>
          </a:p>
        </p:txBody>
      </p:sp>
    </p:spTree>
    <p:extLst>
      <p:ext uri="{BB962C8B-B14F-4D97-AF65-F5344CB8AC3E}">
        <p14:creationId xmlns:p14="http://schemas.microsoft.com/office/powerpoint/2010/main" val="4147333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주유소 내에서 기름의 성분 변조가 불가능한 시스템…"/>
          <p:cNvSpPr txBox="1">
            <a:spLocks/>
          </p:cNvSpPr>
          <p:nvPr/>
        </p:nvSpPr>
        <p:spPr>
          <a:xfrm>
            <a:off x="2106749" y="806413"/>
            <a:ext cx="7978503" cy="1602809"/>
          </a:xfrm>
          <a:prstGeom prst="rect">
            <a:avLst/>
          </a:prstGeom>
          <a:ln w="25400">
            <a:solidFill>
              <a:srgbClr val="FF0000"/>
            </a:solidFill>
          </a:ln>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lnSpc>
                <a:spcPct val="150000"/>
              </a:lnSpc>
              <a:defRPr sz="2500"/>
            </a:pPr>
            <a:r>
              <a:rPr lang="ko-KR" altLang="en-US" sz="1800" smtClean="0">
                <a:latin typeface="나눔고딕" panose="020D0604000000000000" pitchFamily="50" charset="-127"/>
                <a:ea typeface="나눔고딕" panose="020D0604000000000000" pitchFamily="50" charset="-127"/>
              </a:rPr>
              <a:t>* 주유소 내에서 </a:t>
            </a:r>
            <a:r>
              <a:rPr lang="ko-KR" altLang="en-US" sz="2000" smtClean="0">
                <a:solidFill>
                  <a:srgbClr val="FF0000"/>
                </a:solidFill>
                <a:latin typeface="나눔고딕" panose="020D0604000000000000" pitchFamily="50" charset="-127"/>
                <a:ea typeface="나눔고딕" panose="020D0604000000000000" pitchFamily="50" charset="-127"/>
              </a:rPr>
              <a:t>기름의 성분 변조</a:t>
            </a:r>
            <a:r>
              <a:rPr lang="ko-KR" altLang="en-US" sz="1800" smtClean="0">
                <a:latin typeface="나눔고딕" panose="020D0604000000000000" pitchFamily="50" charset="-127"/>
                <a:ea typeface="나눔고딕" panose="020D0604000000000000" pitchFamily="50" charset="-127"/>
              </a:rPr>
              <a:t>가 불가능한 시스템</a:t>
            </a:r>
          </a:p>
          <a:p>
            <a:pPr algn="ctr">
              <a:lnSpc>
                <a:spcPct val="150000"/>
              </a:lnSpc>
              <a:defRPr sz="2500"/>
            </a:pPr>
            <a:r>
              <a:rPr lang="ko-KR" altLang="en-US" sz="1800" smtClean="0">
                <a:latin typeface="나눔고딕" panose="020D0604000000000000" pitchFamily="50" charset="-127"/>
                <a:ea typeface="나눔고딕" panose="020D0604000000000000" pitchFamily="50" charset="-127"/>
              </a:rPr>
              <a:t>* 주유소 내에서 </a:t>
            </a:r>
            <a:r>
              <a:rPr lang="ko-KR" altLang="en-US" sz="2000" smtClean="0">
                <a:solidFill>
                  <a:srgbClr val="FF0000"/>
                </a:solidFill>
                <a:latin typeface="나눔고딕" panose="020D0604000000000000" pitchFamily="50" charset="-127"/>
                <a:ea typeface="나눔고딕" panose="020D0604000000000000" pitchFamily="50" charset="-127"/>
              </a:rPr>
              <a:t>주유량의 변조</a:t>
            </a:r>
            <a:r>
              <a:rPr lang="ko-KR" altLang="en-US" sz="1800" smtClean="0">
                <a:latin typeface="나눔고딕" panose="020D0604000000000000" pitchFamily="50" charset="-127"/>
                <a:ea typeface="나눔고딕" panose="020D0604000000000000" pitchFamily="50" charset="-127"/>
              </a:rPr>
              <a:t>가 불가능한 시스템</a:t>
            </a:r>
            <a:endParaRPr lang="ko-KR" altLang="en-US" sz="1800">
              <a:latin typeface="나눔고딕" panose="020D0604000000000000" pitchFamily="50" charset="-127"/>
              <a:ea typeface="나눔고딕" panose="020D0604000000000000" pitchFamily="50" charset="-127"/>
            </a:endParaRPr>
          </a:p>
        </p:txBody>
      </p:sp>
      <p:sp>
        <p:nvSpPr>
          <p:cNvPr id="3" name="Rectangle"/>
          <p:cNvSpPr/>
          <p:nvPr/>
        </p:nvSpPr>
        <p:spPr>
          <a:xfrm>
            <a:off x="2531045" y="3056708"/>
            <a:ext cx="7129911" cy="2999437"/>
          </a:xfrm>
          <a:prstGeom prst="rect">
            <a:avLst/>
          </a:prstGeom>
          <a:ln w="25400">
            <a:solidFill>
              <a:srgbClr val="00B05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 name="기름 탱크의 성분 데이터…"/>
          <p:cNvSpPr txBox="1"/>
          <p:nvPr/>
        </p:nvSpPr>
        <p:spPr>
          <a:xfrm>
            <a:off x="2990781" y="3621449"/>
            <a:ext cx="6210438" cy="1998046"/>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p>
            <a:pPr algn="ctr" defTabSz="479044">
              <a:lnSpc>
                <a:spcPct val="110000"/>
              </a:lnSpc>
              <a:defRPr sz="2460">
                <a:solidFill>
                  <a:schemeClr val="accent5">
                    <a:hueOff val="-82419"/>
                    <a:satOff val="-9513"/>
                    <a:lumOff val="-16343"/>
                  </a:schemeClr>
                </a:solidFill>
              </a:defRPr>
            </a:pPr>
            <a:r>
              <a:rPr sz="1600">
                <a:solidFill>
                  <a:srgbClr val="FF0000"/>
                </a:solidFill>
                <a:latin typeface="나눔고딕" panose="020D0604000000000000" pitchFamily="50" charset="-127"/>
                <a:ea typeface="나눔고딕" panose="020D0604000000000000" pitchFamily="50" charset="-127"/>
              </a:rPr>
              <a:t>기름 탱크의 성분 데이터</a:t>
            </a:r>
          </a:p>
          <a:p>
            <a:pPr algn="ctr" defTabSz="479044">
              <a:lnSpc>
                <a:spcPct val="110000"/>
              </a:lnSpc>
              <a:defRPr sz="2050" b="0">
                <a:latin typeface="+mn-lt"/>
                <a:ea typeface="+mn-ea"/>
                <a:cs typeface="+mn-cs"/>
                <a:sym typeface="Helvetica Neue Medium"/>
              </a:defRPr>
            </a:pPr>
            <a:r>
              <a:rPr sz="1600">
                <a:latin typeface="나눔고딕" panose="020D0604000000000000" pitchFamily="50" charset="-127"/>
                <a:ea typeface="나눔고딕" panose="020D0604000000000000" pitchFamily="50" charset="-127"/>
              </a:rPr>
              <a:t>기름에 불순물이 섞여 있는지를 판별해주는 용도</a:t>
            </a:r>
          </a:p>
          <a:p>
            <a:pPr algn="ctr" defTabSz="479044">
              <a:lnSpc>
                <a:spcPct val="110000"/>
              </a:lnSpc>
              <a:defRPr sz="2050" b="0">
                <a:latin typeface="+mn-lt"/>
                <a:ea typeface="+mn-ea"/>
                <a:cs typeface="+mn-cs"/>
                <a:sym typeface="Helvetica Neue Medium"/>
              </a:defRPr>
            </a:pPr>
            <a:endParaRPr sz="1600">
              <a:latin typeface="나눔고딕" panose="020D0604000000000000" pitchFamily="50" charset="-127"/>
              <a:ea typeface="나눔고딕" panose="020D0604000000000000" pitchFamily="50" charset="-127"/>
            </a:endParaRPr>
          </a:p>
          <a:p>
            <a:pPr algn="ctr" defTabSz="479044">
              <a:lnSpc>
                <a:spcPct val="110000"/>
              </a:lnSpc>
              <a:defRPr sz="2460">
                <a:solidFill>
                  <a:schemeClr val="accent5">
                    <a:hueOff val="-82419"/>
                    <a:satOff val="-9513"/>
                    <a:lumOff val="-16343"/>
                  </a:schemeClr>
                </a:solidFill>
              </a:defRPr>
            </a:pPr>
            <a:r>
              <a:rPr sz="1600">
                <a:solidFill>
                  <a:srgbClr val="FF0000"/>
                </a:solidFill>
                <a:latin typeface="나눔고딕" panose="020D0604000000000000" pitchFamily="50" charset="-127"/>
                <a:ea typeface="나눔고딕" panose="020D0604000000000000" pitchFamily="50" charset="-127"/>
              </a:rPr>
              <a:t>기름 탱크의 기름 잔량 데이터</a:t>
            </a:r>
          </a:p>
          <a:p>
            <a:pPr algn="ctr" defTabSz="479044">
              <a:lnSpc>
                <a:spcPct val="110000"/>
              </a:lnSpc>
              <a:defRPr sz="2050" b="0">
                <a:latin typeface="+mn-lt"/>
                <a:ea typeface="+mn-ea"/>
                <a:cs typeface="+mn-cs"/>
                <a:sym typeface="Helvetica Neue Medium"/>
              </a:defRPr>
            </a:pPr>
            <a:r>
              <a:rPr sz="1600">
                <a:latin typeface="나눔고딕" panose="020D0604000000000000" pitchFamily="50" charset="-127"/>
                <a:ea typeface="나눔고딕" panose="020D0604000000000000" pitchFamily="50" charset="-127"/>
              </a:rPr>
              <a:t>주유기에서 빠져나간 기름양과 탱크 내 남은 잔량을 비교해주는 용도</a:t>
            </a:r>
          </a:p>
          <a:p>
            <a:pPr algn="ctr" defTabSz="479044">
              <a:lnSpc>
                <a:spcPct val="110000"/>
              </a:lnSpc>
              <a:defRPr sz="2050" b="0">
                <a:latin typeface="+mn-lt"/>
                <a:ea typeface="+mn-ea"/>
                <a:cs typeface="+mn-cs"/>
                <a:sym typeface="Helvetica Neue Medium"/>
              </a:defRPr>
            </a:pPr>
            <a:endParaRPr sz="1600">
              <a:latin typeface="나눔고딕" panose="020D0604000000000000" pitchFamily="50" charset="-127"/>
              <a:ea typeface="나눔고딕" panose="020D0604000000000000" pitchFamily="50" charset="-127"/>
            </a:endParaRPr>
          </a:p>
          <a:p>
            <a:pPr algn="ctr" defTabSz="479044">
              <a:lnSpc>
                <a:spcPct val="110000"/>
              </a:lnSpc>
              <a:defRPr sz="2460">
                <a:solidFill>
                  <a:schemeClr val="accent5">
                    <a:hueOff val="-82419"/>
                    <a:satOff val="-9513"/>
                    <a:lumOff val="-16343"/>
                  </a:schemeClr>
                </a:solidFill>
              </a:defRPr>
            </a:pPr>
            <a:r>
              <a:rPr sz="1600">
                <a:solidFill>
                  <a:srgbClr val="FF0000"/>
                </a:solidFill>
                <a:latin typeface="나눔고딕" panose="020D0604000000000000" pitchFamily="50" charset="-127"/>
                <a:ea typeface="나눔고딕" panose="020D0604000000000000" pitchFamily="50" charset="-127"/>
              </a:rPr>
              <a:t>주유기에서 빠져나간 주유량 데이터</a:t>
            </a:r>
          </a:p>
          <a:p>
            <a:pPr algn="ctr" defTabSz="479044">
              <a:lnSpc>
                <a:spcPct val="110000"/>
              </a:lnSpc>
              <a:defRPr sz="2050" b="0">
                <a:latin typeface="+mn-lt"/>
                <a:ea typeface="+mn-ea"/>
                <a:cs typeface="+mn-cs"/>
                <a:sym typeface="Helvetica Neue Medium"/>
              </a:defRPr>
            </a:pPr>
            <a:r>
              <a:rPr sz="1600">
                <a:latin typeface="나눔고딕" panose="020D0604000000000000" pitchFamily="50" charset="-127"/>
                <a:ea typeface="나눔고딕" panose="020D0604000000000000" pitchFamily="50" charset="-127"/>
              </a:rPr>
              <a:t>주유기에서 빠져나간 기름양과 탱크 내 남은 잔량을 비교해주는 용도</a:t>
            </a:r>
          </a:p>
        </p:txBody>
      </p:sp>
      <p:sp>
        <p:nvSpPr>
          <p:cNvPr id="7" name="스마트컨트랙트에 반영되는 데이터"/>
          <p:cNvSpPr txBox="1"/>
          <p:nvPr/>
        </p:nvSpPr>
        <p:spPr>
          <a:xfrm>
            <a:off x="3781379" y="2700153"/>
            <a:ext cx="4629243" cy="71987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3000" b="0">
                <a:solidFill>
                  <a:schemeClr val="accent3">
                    <a:hueOff val="914337"/>
                    <a:satOff val="31515"/>
                    <a:lumOff val="-30790"/>
                  </a:schemeClr>
                </a:solidFill>
                <a:latin typeface="+mn-lt"/>
                <a:ea typeface="+mn-ea"/>
                <a:cs typeface="+mn-cs"/>
                <a:sym typeface="Helvetica Neue Medium"/>
              </a:defRPr>
            </a:lvl1pPr>
          </a:lstStyle>
          <a:p>
            <a:pPr algn="ctr"/>
            <a:r>
              <a:rPr sz="2400" dirty="0" err="1">
                <a:solidFill>
                  <a:srgbClr val="00B050"/>
                </a:solidFill>
                <a:latin typeface="나눔고딕" panose="020D0604000000000000" pitchFamily="50" charset="-127"/>
                <a:ea typeface="나눔고딕" panose="020D0604000000000000" pitchFamily="50" charset="-127"/>
              </a:rPr>
              <a:t>스마트컨트랙트에</a:t>
            </a:r>
            <a:r>
              <a:rPr sz="2400" dirty="0">
                <a:solidFill>
                  <a:srgbClr val="00B050"/>
                </a:solidFill>
                <a:latin typeface="나눔고딕" panose="020D0604000000000000" pitchFamily="50" charset="-127"/>
                <a:ea typeface="나눔고딕" panose="020D0604000000000000" pitchFamily="50" charset="-127"/>
              </a:rPr>
              <a:t> </a:t>
            </a:r>
            <a:r>
              <a:rPr sz="2400" dirty="0" err="1">
                <a:solidFill>
                  <a:srgbClr val="00B050"/>
                </a:solidFill>
                <a:latin typeface="나눔고딕" panose="020D0604000000000000" pitchFamily="50" charset="-127"/>
                <a:ea typeface="나눔고딕" panose="020D0604000000000000" pitchFamily="50" charset="-127"/>
              </a:rPr>
              <a:t>반영되는</a:t>
            </a:r>
            <a:r>
              <a:rPr sz="2400" dirty="0">
                <a:solidFill>
                  <a:srgbClr val="00B050"/>
                </a:solidFill>
                <a:latin typeface="나눔고딕" panose="020D0604000000000000" pitchFamily="50" charset="-127"/>
                <a:ea typeface="나눔고딕" panose="020D0604000000000000" pitchFamily="50" charset="-127"/>
              </a:rPr>
              <a:t> </a:t>
            </a:r>
            <a:r>
              <a:rPr sz="2400" dirty="0" err="1">
                <a:solidFill>
                  <a:srgbClr val="00B050"/>
                </a:solidFill>
                <a:latin typeface="나눔고딕" panose="020D0604000000000000" pitchFamily="50" charset="-127"/>
                <a:ea typeface="나눔고딕" panose="020D0604000000000000" pitchFamily="50" charset="-127"/>
              </a:rPr>
              <a:t>데이터</a:t>
            </a:r>
            <a:endParaRPr sz="2400" dirty="0">
              <a:solidFill>
                <a:srgbClr val="00B050"/>
              </a:solidFill>
              <a:latin typeface="나눔고딕" panose="020D0604000000000000" pitchFamily="50" charset="-127"/>
              <a:ea typeface="나눔고딕" panose="020D0604000000000000" pitchFamily="50" charset="-127"/>
            </a:endParaRPr>
          </a:p>
        </p:txBody>
      </p:sp>
      <p:sp>
        <p:nvSpPr>
          <p:cNvPr id="8" name="시스템 목적"/>
          <p:cNvSpPr txBox="1"/>
          <p:nvPr/>
        </p:nvSpPr>
        <p:spPr>
          <a:xfrm>
            <a:off x="5055745" y="425975"/>
            <a:ext cx="2080510" cy="71987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3000" b="0">
                <a:solidFill>
                  <a:schemeClr val="accent5">
                    <a:hueOff val="-82419"/>
                    <a:satOff val="-9513"/>
                    <a:lumOff val="-16343"/>
                  </a:schemeClr>
                </a:solidFill>
                <a:latin typeface="+mn-lt"/>
                <a:ea typeface="+mn-ea"/>
                <a:cs typeface="+mn-cs"/>
                <a:sym typeface="Helvetica Neue Medium"/>
              </a:defRPr>
            </a:lvl1pPr>
          </a:lstStyle>
          <a:p>
            <a:pPr algn="ctr"/>
            <a:r>
              <a:rPr sz="2400">
                <a:solidFill>
                  <a:srgbClr val="FF0000"/>
                </a:solidFill>
                <a:latin typeface="나눔고딕" panose="020D0604000000000000" pitchFamily="50" charset="-127"/>
                <a:ea typeface="나눔고딕" panose="020D0604000000000000" pitchFamily="50" charset="-127"/>
              </a:rPr>
              <a:t>시스템 목적</a:t>
            </a:r>
          </a:p>
        </p:txBody>
      </p:sp>
    </p:spTree>
    <p:extLst>
      <p:ext uri="{BB962C8B-B14F-4D97-AF65-F5344CB8AC3E}">
        <p14:creationId xmlns:p14="http://schemas.microsoft.com/office/powerpoint/2010/main" val="3025518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시스템 구성"/>
          <p:cNvSpPr txBox="1"/>
          <p:nvPr/>
        </p:nvSpPr>
        <p:spPr>
          <a:xfrm>
            <a:off x="4646246" y="1196654"/>
            <a:ext cx="2899508" cy="1038237"/>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pPr algn="ctr"/>
            <a:r>
              <a:rPr sz="3200" dirty="0" err="1">
                <a:latin typeface="나눔고딕" panose="020D0604000000000000" pitchFamily="50" charset="-127"/>
                <a:ea typeface="나눔고딕" panose="020D0604000000000000" pitchFamily="50" charset="-127"/>
              </a:rPr>
              <a:t>시스템</a:t>
            </a:r>
            <a:r>
              <a:rPr sz="3200" dirty="0">
                <a:latin typeface="나눔고딕" panose="020D0604000000000000" pitchFamily="50" charset="-127"/>
                <a:ea typeface="나눔고딕" panose="020D0604000000000000" pitchFamily="50" charset="-127"/>
              </a:rPr>
              <a:t> </a:t>
            </a:r>
            <a:r>
              <a:rPr sz="3200" dirty="0" err="1">
                <a:latin typeface="나눔고딕" panose="020D0604000000000000" pitchFamily="50" charset="-127"/>
                <a:ea typeface="나눔고딕" panose="020D0604000000000000" pitchFamily="50" charset="-127"/>
              </a:rPr>
              <a:t>구성</a:t>
            </a:r>
            <a:endParaRPr sz="3200" dirty="0">
              <a:latin typeface="나눔고딕" panose="020D0604000000000000" pitchFamily="50" charset="-127"/>
              <a:ea typeface="나눔고딕" panose="020D0604000000000000" pitchFamily="50" charset="-127"/>
            </a:endParaRPr>
          </a:p>
        </p:txBody>
      </p:sp>
      <p:grpSp>
        <p:nvGrpSpPr>
          <p:cNvPr id="18" name="그룹 17"/>
          <p:cNvGrpSpPr/>
          <p:nvPr/>
        </p:nvGrpSpPr>
        <p:grpSpPr>
          <a:xfrm>
            <a:off x="2013436" y="2367090"/>
            <a:ext cx="8621789" cy="3231654"/>
            <a:chOff x="2013436" y="1861409"/>
            <a:chExt cx="8621789" cy="3231654"/>
          </a:xfrm>
        </p:grpSpPr>
        <p:sp>
          <p:nvSpPr>
            <p:cNvPr id="11" name="대각선 방향의 모서리가 잘린 사각형 10"/>
            <p:cNvSpPr/>
            <p:nvPr/>
          </p:nvSpPr>
          <p:spPr>
            <a:xfrm>
              <a:off x="2013436" y="2985898"/>
              <a:ext cx="8621787" cy="714737"/>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대각선 방향의 모서리가 잘린 사각형 11"/>
            <p:cNvSpPr/>
            <p:nvPr/>
          </p:nvSpPr>
          <p:spPr>
            <a:xfrm>
              <a:off x="2013436" y="4071297"/>
              <a:ext cx="8621787" cy="714737"/>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대각선 방향의 모서리가 잘린 사각형 9"/>
            <p:cNvSpPr/>
            <p:nvPr/>
          </p:nvSpPr>
          <p:spPr>
            <a:xfrm>
              <a:off x="2013438" y="1861409"/>
              <a:ext cx="8621787" cy="714737"/>
            </a:xfrm>
            <a:prstGeom prst="snip2Diag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2185446" y="1861409"/>
              <a:ext cx="2268570" cy="2862322"/>
            </a:xfrm>
            <a:prstGeom prst="rect">
              <a:avLst/>
            </a:prstGeom>
            <a:noFill/>
          </p:spPr>
          <p:txBody>
            <a:bodyPr wrap="none" rtlCol="0">
              <a:spAutoFit/>
            </a:bodyPr>
            <a:lstStyle/>
            <a:p>
              <a:pPr algn="ctr">
                <a:lnSpc>
                  <a:spcPct val="150000"/>
                </a:lnSpc>
                <a:defRPr sz="2500"/>
              </a:pPr>
              <a:r>
                <a:rPr lang="ko-KR" altLang="en-US" sz="2400">
                  <a:latin typeface="나눔고딕" panose="020D0604000000000000" pitchFamily="50" charset="-127"/>
                  <a:ea typeface="나눔고딕" panose="020D0604000000000000" pitchFamily="50" charset="-127"/>
                </a:rPr>
                <a:t>블록체인 </a:t>
              </a:r>
              <a:r>
                <a:rPr lang="ko-KR" altLang="en-US" sz="2400" smtClean="0">
                  <a:latin typeface="나눔고딕" panose="020D0604000000000000" pitchFamily="50" charset="-127"/>
                  <a:ea typeface="나눔고딕" panose="020D0604000000000000" pitchFamily="50" charset="-127"/>
                </a:rPr>
                <a:t>형태  </a:t>
              </a:r>
              <a:r>
                <a:rPr lang="en-US" altLang="ko-KR" sz="2400" smtClean="0">
                  <a:latin typeface="나눔고딕" panose="020D0604000000000000" pitchFamily="50" charset="-127"/>
                  <a:ea typeface="나눔고딕" panose="020D0604000000000000" pitchFamily="50" charset="-127"/>
                </a:rPr>
                <a:t>:</a:t>
              </a:r>
              <a:endParaRPr lang="en-US" altLang="ko-KR" sz="2400">
                <a:latin typeface="나눔고딕" panose="020D0604000000000000" pitchFamily="50" charset="-127"/>
                <a:ea typeface="나눔고딕" panose="020D0604000000000000" pitchFamily="50" charset="-127"/>
              </a:endParaRPr>
            </a:p>
            <a:p>
              <a:pPr algn="ctr">
                <a:lnSpc>
                  <a:spcPct val="150000"/>
                </a:lnSpc>
                <a:defRPr sz="2500"/>
              </a:pPr>
              <a:endParaRPr lang="en-US" altLang="ko-KR" sz="2400" smtClean="0">
                <a:latin typeface="나눔고딕" panose="020D0604000000000000" pitchFamily="50" charset="-127"/>
                <a:ea typeface="나눔고딕" panose="020D0604000000000000" pitchFamily="50" charset="-127"/>
              </a:endParaRPr>
            </a:p>
            <a:p>
              <a:pPr algn="ctr">
                <a:lnSpc>
                  <a:spcPct val="150000"/>
                </a:lnSpc>
                <a:defRPr sz="2500"/>
              </a:pPr>
              <a:r>
                <a:rPr lang="ko-KR" altLang="en-US" sz="2400" smtClean="0">
                  <a:latin typeface="나눔고딕" panose="020D0604000000000000" pitchFamily="50" charset="-127"/>
                  <a:ea typeface="나눔고딕" panose="020D0604000000000000" pitchFamily="50" charset="-127"/>
                </a:rPr>
                <a:t>합의 알고리즘  </a:t>
              </a:r>
              <a:r>
                <a:rPr lang="en-US" altLang="ko-KR" sz="2400" smtClean="0">
                  <a:latin typeface="나눔고딕" panose="020D0604000000000000" pitchFamily="50" charset="-127"/>
                  <a:ea typeface="나눔고딕" panose="020D0604000000000000" pitchFamily="50" charset="-127"/>
                </a:rPr>
                <a:t>:</a:t>
              </a:r>
              <a:endParaRPr lang="en-US" altLang="ko-KR" sz="2400">
                <a:latin typeface="나눔고딕" panose="020D0604000000000000" pitchFamily="50" charset="-127"/>
                <a:ea typeface="나눔고딕" panose="020D0604000000000000" pitchFamily="50" charset="-127"/>
              </a:endParaRPr>
            </a:p>
            <a:p>
              <a:pPr algn="ctr">
                <a:lnSpc>
                  <a:spcPct val="150000"/>
                </a:lnSpc>
                <a:defRPr sz="2500"/>
              </a:pPr>
              <a:endParaRPr lang="en-US" altLang="ko-KR" sz="2400" smtClean="0">
                <a:latin typeface="나눔고딕" panose="020D0604000000000000" pitchFamily="50" charset="-127"/>
                <a:ea typeface="나눔고딕" panose="020D0604000000000000" pitchFamily="50" charset="-127"/>
              </a:endParaRPr>
            </a:p>
            <a:p>
              <a:pPr algn="ctr">
                <a:lnSpc>
                  <a:spcPct val="150000"/>
                </a:lnSpc>
                <a:defRPr sz="2500"/>
              </a:pPr>
              <a:r>
                <a:rPr lang="ko-KR" altLang="en-US" sz="2400" smtClean="0">
                  <a:latin typeface="나눔고딕" panose="020D0604000000000000" pitchFamily="50" charset="-127"/>
                  <a:ea typeface="나눔고딕" panose="020D0604000000000000" pitchFamily="50" charset="-127"/>
                </a:rPr>
                <a:t>블록체인 코어  </a:t>
              </a:r>
              <a:r>
                <a:rPr lang="en-US" altLang="ko-KR" sz="2400" smtClean="0">
                  <a:latin typeface="나눔고딕" panose="020D0604000000000000" pitchFamily="50" charset="-127"/>
                  <a:ea typeface="나눔고딕" panose="020D0604000000000000" pitchFamily="50" charset="-127"/>
                </a:rPr>
                <a:t>:</a:t>
              </a:r>
              <a:endParaRPr lang="ko-KR" altLang="en-US" sz="2400"/>
            </a:p>
          </p:txBody>
        </p:sp>
        <p:sp>
          <p:nvSpPr>
            <p:cNvPr id="8" name="TextBox 7"/>
            <p:cNvSpPr txBox="1"/>
            <p:nvPr/>
          </p:nvSpPr>
          <p:spPr>
            <a:xfrm>
              <a:off x="4499431" y="1861409"/>
              <a:ext cx="5977534" cy="3231654"/>
            </a:xfrm>
            <a:prstGeom prst="rect">
              <a:avLst/>
            </a:prstGeom>
            <a:noFill/>
          </p:spPr>
          <p:txBody>
            <a:bodyPr wrap="none" rtlCol="0">
              <a:spAutoFit/>
            </a:bodyPr>
            <a:lstStyle/>
            <a:p>
              <a:pPr>
                <a:lnSpc>
                  <a:spcPct val="150000"/>
                </a:lnSpc>
                <a:defRPr sz="2500"/>
              </a:pPr>
              <a:r>
                <a:rPr lang="ko-KR" altLang="en-US" sz="2400" smtClean="0">
                  <a:latin typeface="나눔고딕" panose="020D0604000000000000" pitchFamily="50" charset="-127"/>
                  <a:ea typeface="나눔고딕" panose="020D0604000000000000" pitchFamily="50" charset="-127"/>
                </a:rPr>
                <a:t>허가형 블록체인</a:t>
              </a:r>
              <a:r>
                <a:rPr lang="en-US" altLang="ko-KR" sz="2400" smtClean="0">
                  <a:latin typeface="나눔고딕" panose="020D0604000000000000" pitchFamily="50" charset="-127"/>
                  <a:ea typeface="나눔고딕" panose="020D0604000000000000" pitchFamily="50" charset="-127"/>
                </a:rPr>
                <a:t>(Permissioned Blockchain)</a:t>
              </a:r>
            </a:p>
            <a:p>
              <a:pPr>
                <a:lnSpc>
                  <a:spcPct val="150000"/>
                </a:lnSpc>
                <a:defRPr sz="2500"/>
              </a:pPr>
              <a:endParaRPr lang="en-US" altLang="ko-KR" sz="2400" smtClean="0">
                <a:latin typeface="나눔고딕" panose="020D0604000000000000" pitchFamily="50" charset="-127"/>
                <a:ea typeface="나눔고딕" panose="020D0604000000000000" pitchFamily="50" charset="-127"/>
              </a:endParaRPr>
            </a:p>
            <a:p>
              <a:pPr>
                <a:lnSpc>
                  <a:spcPct val="150000"/>
                </a:lnSpc>
                <a:defRPr sz="2500"/>
              </a:pPr>
              <a:r>
                <a:rPr lang="ko-KR" altLang="en-US" sz="2400" smtClean="0">
                  <a:latin typeface="나눔고딕" panose="020D0604000000000000" pitchFamily="50" charset="-127"/>
                  <a:ea typeface="나눔고딕" panose="020D0604000000000000" pitchFamily="50" charset="-127"/>
                </a:rPr>
                <a:t>권한 증명</a:t>
              </a:r>
              <a:r>
                <a:rPr lang="en-US" altLang="ko-KR" sz="2400" smtClean="0">
                  <a:latin typeface="나눔고딕" panose="020D0604000000000000" pitchFamily="50" charset="-127"/>
                  <a:ea typeface="나눔고딕" panose="020D0604000000000000" pitchFamily="50" charset="-127"/>
                </a:rPr>
                <a:t>(Proof of Authority)</a:t>
              </a:r>
            </a:p>
            <a:p>
              <a:pPr>
                <a:lnSpc>
                  <a:spcPct val="150000"/>
                </a:lnSpc>
                <a:defRPr sz="2500"/>
              </a:pPr>
              <a:endParaRPr lang="en-US" altLang="ko-KR" sz="2400" smtClean="0">
                <a:latin typeface="나눔고딕" panose="020D0604000000000000" pitchFamily="50" charset="-127"/>
                <a:ea typeface="나눔고딕" panose="020D0604000000000000" pitchFamily="50" charset="-127"/>
              </a:endParaRPr>
            </a:p>
            <a:p>
              <a:pPr>
                <a:lnSpc>
                  <a:spcPct val="150000"/>
                </a:lnSpc>
                <a:defRPr sz="2500"/>
              </a:pPr>
              <a:r>
                <a:rPr lang="ko-KR" altLang="en-US" sz="2400" smtClean="0">
                  <a:latin typeface="나눔고딕" panose="020D0604000000000000" pitchFamily="50" charset="-127"/>
                  <a:ea typeface="나눔고딕" panose="020D0604000000000000" pitchFamily="50" charset="-127"/>
                </a:rPr>
                <a:t>하이퍼레저</a:t>
              </a:r>
              <a:r>
                <a:rPr lang="en-US" altLang="ko-KR" sz="2400" smtClean="0">
                  <a:latin typeface="나눔고딕" panose="020D0604000000000000" pitchFamily="50" charset="-127"/>
                  <a:ea typeface="나눔고딕" panose="020D0604000000000000" pitchFamily="50" charset="-127"/>
                </a:rPr>
                <a:t>(Hyperledger)</a:t>
              </a:r>
            </a:p>
            <a:p>
              <a:endParaRPr lang="ko-KR" altLang="en-US" sz="2400"/>
            </a:p>
          </p:txBody>
        </p:sp>
      </p:grpSp>
      <p:sp>
        <p:nvSpPr>
          <p:cNvPr id="19" name="모서리가 둥근 직사각형 18"/>
          <p:cNvSpPr/>
          <p:nvPr/>
        </p:nvSpPr>
        <p:spPr>
          <a:xfrm>
            <a:off x="410307" y="395656"/>
            <a:ext cx="11468101" cy="70338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내용 개체 틀 2"/>
          <p:cNvSpPr txBox="1">
            <a:spLocks/>
          </p:cNvSpPr>
          <p:nvPr/>
        </p:nvSpPr>
        <p:spPr>
          <a:xfrm>
            <a:off x="410307" y="526592"/>
            <a:ext cx="10678297" cy="7913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3000" smtClean="0"/>
              <a:t>시스템 제안</a:t>
            </a:r>
            <a:endParaRPr lang="en-US" altLang="ko-KR" sz="3000" smtClean="0"/>
          </a:p>
        </p:txBody>
      </p:sp>
    </p:spTree>
    <p:extLst>
      <p:ext uri="{BB962C8B-B14F-4D97-AF65-F5344CB8AC3E}">
        <p14:creationId xmlns:p14="http://schemas.microsoft.com/office/powerpoint/2010/main" val="201803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470</TotalTime>
  <Words>645</Words>
  <Application>Microsoft Office PowerPoint</Application>
  <PresentationFormat>와이드스크린</PresentationFormat>
  <Paragraphs>171</Paragraphs>
  <Slides>34</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34</vt:i4>
      </vt:variant>
    </vt:vector>
  </HeadingPairs>
  <TitlesOfParts>
    <vt:vector size="42" baseType="lpstr">
      <vt:lpstr>Helvetica Neue</vt:lpstr>
      <vt:lpstr>Helvetica Neue Medium</vt:lpstr>
      <vt:lpstr>나눔고딕</vt:lpstr>
      <vt:lpstr>맑은 고딕</vt:lpstr>
      <vt:lpstr>Arial</vt:lpstr>
      <vt:lpstr>Calibri</vt:lpstr>
      <vt:lpstr>Calibri Light</vt:lpstr>
      <vt:lpstr>Office Theme</vt:lpstr>
      <vt:lpstr>스마트 컨트랙트를 활용한 신뢰받는 주유소 시스템</vt:lpstr>
      <vt:lpstr>Contents</vt:lpstr>
      <vt:lpstr>현존하는 주유소의 문제점</vt:lpstr>
      <vt:lpstr>PowerPoint 프레젠테이션</vt:lpstr>
      <vt:lpstr>PowerPoint 프레젠테이션</vt:lpstr>
      <vt:lpstr>PowerPoint 프레젠테이션</vt:lpstr>
      <vt:lpstr>시스템 제안</vt:lpstr>
      <vt:lpstr>PowerPoint 프레젠테이션</vt:lpstr>
      <vt:lpstr>PowerPoint 프레젠테이션</vt:lpstr>
      <vt:lpstr>PowerPoint 프레젠테이션</vt:lpstr>
      <vt:lpstr>PowerPoint 프레젠테이션</vt:lpstr>
      <vt:lpstr>작동 메커니즘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프로토타입</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개선 사항</vt:lpstr>
      <vt:lpstr>PowerPoint 프레젠테이션</vt:lpstr>
      <vt:lpstr>PowerPoint 프레젠테이션</vt:lpstr>
      <vt:lpstr>향후 계획</vt:lpstr>
      <vt:lpstr>PowerPoint 프레젠테이션</vt:lpstr>
      <vt:lpstr>Q &amp; A</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스마트 컨트랙트를 활용한 신뢰받는 주유소 시스템</dc:title>
  <dc:creator>최승주</dc:creator>
  <cp:lastModifiedBy>최승주</cp:lastModifiedBy>
  <cp:revision>223</cp:revision>
  <dcterms:created xsi:type="dcterms:W3CDTF">2019-06-13T06:54:24Z</dcterms:created>
  <dcterms:modified xsi:type="dcterms:W3CDTF">2019-06-27T23:56:51Z</dcterms:modified>
</cp:coreProperties>
</file>